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55" r:id="rId3"/>
    <p:sldId id="356" r:id="rId4"/>
    <p:sldId id="357" r:id="rId5"/>
    <p:sldId id="358" r:id="rId6"/>
    <p:sldId id="374" r:id="rId7"/>
    <p:sldId id="359" r:id="rId8"/>
    <p:sldId id="360" r:id="rId9"/>
    <p:sldId id="361" r:id="rId10"/>
    <p:sldId id="378" r:id="rId11"/>
    <p:sldId id="364" r:id="rId12"/>
    <p:sldId id="365" r:id="rId13"/>
    <p:sldId id="370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315F-A9E2-48B9-8ED3-13A49824F654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F1AF-B973-4944-A691-25AAA75F77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8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86BE-F372-AD76-B844-25B8F93BE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FA4D8-F123-4056-75F4-4C11FB401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F556A-B549-3349-E18E-CE302A78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99A2C-011B-34BA-A16D-13EF3325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5C926-F827-1696-867A-B55DE54A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28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7C87-F499-04BD-AF9C-21A3A228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E3A31-5DB6-CD87-208A-1EAD3E018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48875-214E-CF7B-38D5-AB466AC7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244D4-A58D-A58B-A0FC-309E87DB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B7D5-25F1-1BE4-7539-061775E2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4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4AC9A-153E-9892-E8AF-9E73D1763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C23F1-7C06-00C2-794D-AED88CCA8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71D4-3BEC-8188-0E71-5C801FE3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3421-99A3-21C0-2ED4-6B12EACA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9CB4F-84B0-9F57-DAEB-FBAA33F8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83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2A3F-CBDA-3C06-6887-D55476FD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B7B2-8B2B-DC8A-1855-A5F9539E8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B538B-395E-C2C9-6498-784A65D9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F992-3E41-29F2-1D6C-B03B7545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AAE1-F33F-B42E-B9AA-A9C74E60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80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A2CC-F589-89B1-1B8E-D1BA1F1C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ACB2-0DAA-C959-420B-B21BB477E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5D8A6-93F2-7539-539C-98DF74C6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608B7-EF52-003A-8100-3DAC1665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3CB9D-53A6-FEBC-4596-6F0C32CE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90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2F09-1FEA-63D8-4AFE-D6D146B0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91FB-369D-CF95-9E74-14B62C13E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38C41-BC8B-2722-4349-163191AE1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47D2C-B6E4-F467-9106-5882B38B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7FE99-1A6C-BDAA-3B35-B6B124BE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1DC8A-747E-DE8E-97F7-D1C85BDF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D17C-F119-4592-B7E4-8C5A3F97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6BDDA-914D-A323-9421-13D6003C4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32E18-3832-9273-6410-47FFB2018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2CD0-D2BD-54C7-D005-AFC739E2C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F98ED-88B1-7CA4-903E-618CF8E13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71947-8326-964F-5DBE-26407CFEC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36495-7B79-E0F9-E9AB-FB22F0D8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A3429-D8B1-FF5C-B472-27587240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05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EB80-4DBC-4749-B4B3-3D620CE7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10585-A7D7-C265-25A9-1B28634F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63530-7C63-5A33-4E3E-A8C716A4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0F213-0BEF-A035-E0B4-CB8C57C5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00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DBC53-9214-5931-129B-BCC9F09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E723E-3411-D0C0-0DA8-15317576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98F1C-C3CD-2320-7AFF-C01C4BCD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89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2CE8-45DC-4AF9-429A-629E64D0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6F96E-0F40-5B14-AB36-F1D62E8D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64F90-C265-51A9-0E42-061B046FA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7AB02-323C-3646-FD5C-6338D382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00629-D315-C671-7B09-1CC80422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63593-C53E-D138-59D4-ED782D51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89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415A-C435-DB15-F6E9-33708DB9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FFF64-FAF6-7A83-A702-8AEE0E526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429E1-5DB0-784E-8C22-6D3B75A1E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8B169-70E7-101D-01F2-8428BD8F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BB26D-3347-4310-9BFF-0E58A479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5EE89-ED14-15C2-08B6-A066C584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0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23E0C-9246-76AC-7921-26639396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29621-5E82-D977-0C2C-F07D0FF13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7244-6555-7248-8F6A-42863A93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38136-BA0E-41D6-860A-816FE24629E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48D9E-A406-63AC-DF1B-5CAE5D53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DABFA-C4D6-87DB-3EBB-E4BB756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9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yulia-petrova@github.i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80.png"/><Relationship Id="rId7" Type="http://schemas.openxmlformats.org/officeDocument/2006/relationships/image" Target="../media/image56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330.png"/><Relationship Id="rId4" Type="http://schemas.openxmlformats.org/officeDocument/2006/relationships/image" Target="../media/image3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50.png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9.jpeg"/><Relationship Id="rId5" Type="http://schemas.openxmlformats.org/officeDocument/2006/relationships/image" Target="../media/image440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4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4.jpeg"/><Relationship Id="rId5" Type="http://schemas.openxmlformats.org/officeDocument/2006/relationships/image" Target="../media/image30.jpeg"/><Relationship Id="rId15" Type="http://schemas.openxmlformats.org/officeDocument/2006/relationships/image" Target="../media/image35.jpeg"/><Relationship Id="rId10" Type="http://schemas.openxmlformats.org/officeDocument/2006/relationships/image" Target="../media/image33.jpeg"/><Relationship Id="rId4" Type="http://schemas.openxmlformats.org/officeDocument/2006/relationships/image" Target="../media/image29.jpeg"/><Relationship Id="rId9" Type="http://schemas.openxmlformats.org/officeDocument/2006/relationships/image" Target="../media/image32.jpe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30.png"/><Relationship Id="rId7" Type="http://schemas.openxmlformats.org/officeDocument/2006/relationships/image" Target="../media/image3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8E70-1173-5BE5-DC25-43C82BE6A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895" y="270904"/>
            <a:ext cx="11644209" cy="1577818"/>
          </a:xfr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4800" dirty="0"/>
              <a:t>Vanishing adsorption admissibility criterion for contact discontinuities in the polymer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D6D5F-79A8-46BB-9771-C62A088E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745" y="2794289"/>
            <a:ext cx="7556409" cy="3810328"/>
          </a:xfrm>
        </p:spPr>
        <p:txBody>
          <a:bodyPr>
            <a:normAutofit/>
          </a:bodyPr>
          <a:lstStyle/>
          <a:p>
            <a:r>
              <a:rPr lang="en-GB" sz="2800" dirty="0"/>
              <a:t>Yulia Petrova</a:t>
            </a:r>
            <a:br>
              <a:rPr lang="en-GB" sz="2800" dirty="0"/>
            </a:br>
            <a:br>
              <a:rPr lang="en-GB" sz="1800" dirty="0"/>
            </a:br>
            <a:r>
              <a:rPr lang="en-GB" sz="1800" dirty="0"/>
              <a:t>PUC-Rio</a:t>
            </a:r>
            <a:endParaRPr lang="ru-RU" sz="1800" dirty="0"/>
          </a:p>
          <a:p>
            <a:r>
              <a:rPr lang="en-GB" dirty="0">
                <a:hlinkClick r:id="rId2"/>
              </a:rPr>
              <a:t>yulia-petrova.github.io</a:t>
            </a:r>
            <a:r>
              <a:rPr lang="en-GB" dirty="0"/>
              <a:t> </a:t>
            </a:r>
          </a:p>
          <a:p>
            <a:r>
              <a:rPr lang="en-GB" dirty="0"/>
              <a:t>30 January 2024</a:t>
            </a:r>
            <a:br>
              <a:rPr lang="en-GB" dirty="0"/>
            </a:br>
            <a:br>
              <a:rPr lang="en-GB" sz="1200" dirty="0"/>
            </a:br>
            <a:endParaRPr lang="en-GB" sz="1200" dirty="0"/>
          </a:p>
        </p:txBody>
      </p:sp>
      <p:pic>
        <p:nvPicPr>
          <p:cNvPr id="6" name="Picture 5" descr="A blue and yellow shield with wings and a crown&#10;&#10;Description automatically generated">
            <a:extLst>
              <a:ext uri="{FF2B5EF4-FFF2-40B4-BE49-F238E27FC236}">
                <a16:creationId xmlns:a16="http://schemas.microsoft.com/office/drawing/2014/main" id="{3D9F88DB-9931-A4B7-14E8-63A22F879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21"/>
          <a:stretch/>
        </p:blipFill>
        <p:spPr>
          <a:xfrm>
            <a:off x="9348233" y="4299855"/>
            <a:ext cx="1229600" cy="555397"/>
          </a:xfrm>
          <a:prstGeom prst="rect">
            <a:avLst/>
          </a:prstGeom>
        </p:spPr>
      </p:pic>
      <p:pic>
        <p:nvPicPr>
          <p:cNvPr id="9" name="Picture 8" descr="A blue and yellow shield with wings and keys&#10;&#10;Description automatically generated">
            <a:extLst>
              <a:ext uri="{FF2B5EF4-FFF2-40B4-BE49-F238E27FC236}">
                <a16:creationId xmlns:a16="http://schemas.microsoft.com/office/drawing/2014/main" id="{246F5F00-CE0B-56DE-72C0-B04153D35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84"/>
          <a:stretch/>
        </p:blipFill>
        <p:spPr>
          <a:xfrm>
            <a:off x="9308905" y="2463676"/>
            <a:ext cx="1423954" cy="1836179"/>
          </a:xfrm>
          <a:prstGeom prst="rect">
            <a:avLst/>
          </a:prstGeom>
        </p:spPr>
      </p:pic>
      <p:pic>
        <p:nvPicPr>
          <p:cNvPr id="11" name="Picture 10" descr="A logo with a person in a hat&#10;&#10;Description automatically generated">
            <a:extLst>
              <a:ext uri="{FF2B5EF4-FFF2-40B4-BE49-F238E27FC236}">
                <a16:creationId xmlns:a16="http://schemas.microsoft.com/office/drawing/2014/main" id="{2B424510-F20A-636C-4850-ACC389572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715" y="5291246"/>
            <a:ext cx="3100385" cy="1566479"/>
          </a:xfrm>
          <a:prstGeom prst="rect">
            <a:avLst/>
          </a:prstGeom>
        </p:spPr>
      </p:pic>
      <p:pic>
        <p:nvPicPr>
          <p:cNvPr id="7" name="Picture 6" descr="A logo with text on it&#10;&#10;Description automatically generated">
            <a:extLst>
              <a:ext uri="{FF2B5EF4-FFF2-40B4-BE49-F238E27FC236}">
                <a16:creationId xmlns:a16="http://schemas.microsoft.com/office/drawing/2014/main" id="{F7E22EC8-B887-BC80-D2A7-77A118E939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8"/>
          <a:stretch/>
        </p:blipFill>
        <p:spPr>
          <a:xfrm>
            <a:off x="19422240" y="5574424"/>
            <a:ext cx="3502549" cy="1000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F6E8E6-5C02-5DE4-022D-0C6712522879}"/>
              </a:ext>
            </a:extLst>
          </p:cNvPr>
          <p:cNvSpPr txBox="1"/>
          <p:nvPr/>
        </p:nvSpPr>
        <p:spPr>
          <a:xfrm>
            <a:off x="309666" y="5434128"/>
            <a:ext cx="116442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The </a:t>
            </a:r>
            <a:r>
              <a:rPr lang="pt-BR" sz="1600" dirty="0" err="1"/>
              <a:t>talk</a:t>
            </a:r>
            <a:r>
              <a:rPr lang="pt-BR" sz="1600" dirty="0"/>
              <a:t> </a:t>
            </a:r>
            <a:r>
              <a:rPr lang="pt-BR" sz="1600" dirty="0" err="1"/>
              <a:t>is</a:t>
            </a:r>
            <a:r>
              <a:rPr lang="pt-BR" sz="1600" dirty="0"/>
              <a:t> </a:t>
            </a:r>
            <a:r>
              <a:rPr lang="pt-BR" sz="1600" dirty="0" err="1"/>
              <a:t>based</a:t>
            </a:r>
            <a:r>
              <a:rPr lang="pt-BR" sz="1600" dirty="0"/>
              <a:t> </a:t>
            </a:r>
            <a:r>
              <a:rPr lang="pt-BR" sz="1600" dirty="0" err="1"/>
              <a:t>on</a:t>
            </a:r>
            <a:r>
              <a:rPr lang="pt-BR" sz="16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Y. Petrova</a:t>
            </a:r>
            <a:r>
              <a:rPr lang="en-GB" sz="1600" dirty="0"/>
              <a:t>, B. </a:t>
            </a:r>
            <a:r>
              <a:rPr lang="en-GB" sz="1600" dirty="0" err="1"/>
              <a:t>Plohr</a:t>
            </a:r>
            <a:r>
              <a:rPr lang="en-GB" sz="1600" dirty="0"/>
              <a:t>, and </a:t>
            </a:r>
            <a:r>
              <a:rPr lang="en-GB" sz="1600" dirty="0" err="1"/>
              <a:t>Marchesin</a:t>
            </a:r>
            <a:r>
              <a:rPr lang="en-GB" sz="1600" dirty="0"/>
              <a:t> D. Vanishing adsorption admissibility criterion for contact discontinuities in the polymer model. arXiv:2211.10326.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F. </a:t>
            </a:r>
            <a:r>
              <a:rPr lang="en-GB" sz="1600" dirty="0" err="1"/>
              <a:t>Bakharev</a:t>
            </a:r>
            <a:r>
              <a:rPr lang="en-GB" sz="1600" dirty="0"/>
              <a:t>, A. </a:t>
            </a:r>
            <a:r>
              <a:rPr lang="en-GB" sz="1600" dirty="0" err="1"/>
              <a:t>Enin</a:t>
            </a:r>
            <a:r>
              <a:rPr lang="en-GB" sz="1600" dirty="0"/>
              <a:t>, </a:t>
            </a:r>
            <a:r>
              <a:rPr lang="en-GB" sz="1600" b="1" dirty="0"/>
              <a:t>Y. Petrova</a:t>
            </a:r>
            <a:r>
              <a:rPr lang="en-GB" sz="1600" dirty="0"/>
              <a:t>, and N. </a:t>
            </a:r>
            <a:r>
              <a:rPr lang="en-GB" sz="1600" dirty="0" err="1"/>
              <a:t>Rastegaev</a:t>
            </a:r>
            <a:r>
              <a:rPr lang="en-GB" sz="1600" dirty="0"/>
              <a:t>. Impact of dissipation ratio on vanishing viscosity solutions of the Riemann problem for chemical flooding model. Journal of Hyperbolic Differential Equations, 20:1–26, 2023.</a:t>
            </a:r>
            <a:endParaRPr lang="pt-B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51033-F23D-07E0-8E4F-2FAC55225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66" y="2794289"/>
            <a:ext cx="3521327" cy="192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result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CD8EA7B-B836-29EB-D943-8AF29AF8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65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9ACD3-984E-71B7-1076-A3BDB810C2E3}"/>
                  </a:ext>
                </a:extLst>
              </p:cNvPr>
              <p:cNvSpPr txBox="1"/>
              <p:nvPr/>
            </p:nvSpPr>
            <p:spPr>
              <a:xfrm>
                <a:off x="492188" y="2311471"/>
                <a:ext cx="11620766" cy="102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Criterion 3: vanishing adsorption (Petrova-</a:t>
                </a:r>
                <a:r>
                  <a:rPr lang="en-GB" sz="2000" dirty="0" err="1"/>
                  <a:t>Marchesin</a:t>
                </a:r>
                <a:r>
                  <a:rPr lang="en-GB" sz="2000" dirty="0"/>
                  <a:t>-</a:t>
                </a:r>
                <a:r>
                  <a:rPr lang="en-GB" sz="2000" dirty="0" err="1"/>
                  <a:t>Plohr</a:t>
                </a:r>
                <a:r>
                  <a:rPr lang="en-GB" sz="2000" dirty="0"/>
                  <a:t>):   </a:t>
                </a:r>
                <a:br>
                  <a:rPr lang="en-GB" sz="2000" dirty="0"/>
                </a:br>
                <a:r>
                  <a:rPr lang="en-GB" sz="2000" dirty="0"/>
                  <a:t>	     A contact discontinuity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20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is admissible if and only if</a:t>
                </a:r>
                <a:br>
                  <a:rPr lang="en-GB" sz="2000" dirty="0"/>
                </a:br>
                <a:r>
                  <a:rPr lang="en-GB" sz="2000" dirty="0"/>
                  <a:t>	     </a:t>
                </a:r>
                <a:r>
                  <a:rPr lang="en-GB" sz="2000" b="0" i="0" dirty="0">
                    <a:effectLst/>
                    <a:latin typeface="Source Sans Pro" panose="020B0503030403020204" pitchFamily="34" charset="0"/>
                  </a:rPr>
                  <a:t>it is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  <m:sup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000" b="0" i="0" dirty="0">
                    <a:effectLst/>
                    <a:latin typeface="Source Sans Pro" panose="020B0503030403020204" pitchFamily="34" charset="0"/>
                  </a:rPr>
                  <a:t> limit of a family of admissible solutions for a Riemann problem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GB" sz="2000" b="0" i="0" dirty="0">
                    <a:effectLst/>
                    <a:latin typeface="Source Sans Pro" panose="020B0503030403020204" pitchFamily="34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effectLst/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000" b="0" i="1" dirty="0" smtClean="0">
                        <a:effectLst/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GB" sz="2000" b="0" i="0" dirty="0">
                    <a:effectLst/>
                    <a:latin typeface="Source Sans Pro" panose="020B0503030403020204" pitchFamily="34" charset="0"/>
                  </a:rPr>
                  <a:t>.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9ACD3-984E-71B7-1076-A3BDB810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8" y="2311471"/>
                <a:ext cx="11620766" cy="1027204"/>
              </a:xfrm>
              <a:prstGeom prst="rect">
                <a:avLst/>
              </a:prstGeom>
              <a:blipFill>
                <a:blip r:embed="rId2"/>
                <a:stretch>
                  <a:fillRect l="-577" t="-2959" b="-94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CA2DDE3-1E00-0557-0E5D-048776B090A7}"/>
              </a:ext>
            </a:extLst>
          </p:cNvPr>
          <p:cNvSpPr txBox="1"/>
          <p:nvPr/>
        </p:nvSpPr>
        <p:spPr>
          <a:xfrm>
            <a:off x="492188" y="1066014"/>
            <a:ext cx="6228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000" b="0" i="0" dirty="0">
                <a:effectLst/>
                <a:latin typeface="Source Sans Pro" panose="020B0503030403020204" pitchFamily="34" charset="0"/>
              </a:rPr>
              <a:t>Polymer model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11F45F-4838-8835-8FB1-0F46F2B513BE}"/>
                  </a:ext>
                </a:extLst>
              </p:cNvPr>
              <p:cNvSpPr txBox="1"/>
              <p:nvPr/>
            </p:nvSpPr>
            <p:spPr>
              <a:xfrm>
                <a:off x="3831148" y="1166423"/>
                <a:ext cx="4302909" cy="8362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+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11F45F-4838-8835-8FB1-0F46F2B5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148" y="1166423"/>
                <a:ext cx="4302909" cy="836255"/>
              </a:xfrm>
              <a:prstGeom prst="rect">
                <a:avLst/>
              </a:prstGeom>
              <a:blipFill>
                <a:blip r:embed="rId3"/>
                <a:stretch>
                  <a:fillRect r="-56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2DCEC0-D14C-E4CD-402A-40DD0F5C7A4D}"/>
                  </a:ext>
                </a:extLst>
              </p:cNvPr>
              <p:cNvSpPr txBox="1"/>
              <p:nvPr/>
            </p:nvSpPr>
            <p:spPr>
              <a:xfrm>
                <a:off x="8938726" y="1353717"/>
                <a:ext cx="9219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2DCEC0-D14C-E4CD-402A-40DD0F5C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726" y="1353717"/>
                <a:ext cx="921984" cy="461665"/>
              </a:xfrm>
              <a:prstGeom prst="rect">
                <a:avLst/>
              </a:prstGeom>
              <a:blipFill>
                <a:blip r:embed="rId4"/>
                <a:stretch>
                  <a:fillRect l="-1316" r="-1974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5">
                <a:extLst>
                  <a:ext uri="{FF2B5EF4-FFF2-40B4-BE49-F238E27FC236}">
                    <a16:creationId xmlns:a16="http://schemas.microsoft.com/office/drawing/2014/main" id="{DDFD4B26-4F6D-665D-9A01-31A3128A001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9587" y="3637217"/>
              <a:ext cx="9055853" cy="12212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55853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323482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Theorem 1 (P., </a:t>
                          </a:r>
                          <a:r>
                            <a:rPr lang="en-GB" sz="2000" dirty="0" err="1"/>
                            <a:t>Marchesin</a:t>
                          </a:r>
                          <a:r>
                            <a:rPr lang="en-GB" sz="2000" dirty="0"/>
                            <a:t>, </a:t>
                          </a:r>
                          <a:r>
                            <a:rPr lang="en-GB" sz="2000" dirty="0" err="1"/>
                            <a:t>Plohr</a:t>
                          </a:r>
                          <a:r>
                            <a:rPr lang="en-GB" sz="2000" dirty="0"/>
                            <a:t>, arxiv:2211.10326)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8249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000" dirty="0"/>
                            <a:t> If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r>
                            <a:rPr lang="en-GB" sz="2000" dirty="0"/>
                            <a:t> satisfies the monotonicity assumption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2000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′&lt;</m:t>
                              </m:r>
                              <m:r>
                                <a:rPr lang="en-GB" sz="20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GB" sz="2000" dirty="0"/>
                            <a:t>, </a:t>
                          </a:r>
                          <a:br>
                            <a:rPr lang="en-GB" sz="2000" dirty="0"/>
                          </a:br>
                          <a:r>
                            <a:rPr lang="en-GB" sz="2000" dirty="0"/>
                            <a:t>then the set of admissible Riemann solutions</a:t>
                          </a:r>
                          <a:r>
                            <a:rPr lang="ru-RU" sz="2000" dirty="0"/>
                            <a:t> </a:t>
                          </a:r>
                          <a:r>
                            <a:rPr lang="en-GB" sz="2000" dirty="0"/>
                            <a:t>for</a:t>
                          </a:r>
                          <a:r>
                            <a:rPr lang="en-GB" sz="20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000" dirty="0"/>
                            <a:t> is the same for criteria 1, 2 and 3.</a:t>
                          </a:r>
                          <a:endParaRPr lang="en-GB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5">
                <a:extLst>
                  <a:ext uri="{FF2B5EF4-FFF2-40B4-BE49-F238E27FC236}">
                    <a16:creationId xmlns:a16="http://schemas.microsoft.com/office/drawing/2014/main" id="{DDFD4B26-4F6D-665D-9A01-31A3128A00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02771"/>
                  </p:ext>
                </p:extLst>
              </p:nvPr>
            </p:nvGraphicFramePr>
            <p:xfrm>
              <a:off x="179587" y="3637217"/>
              <a:ext cx="9055853" cy="12212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55853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Theorem 1 (P., </a:t>
                          </a:r>
                          <a:r>
                            <a:rPr lang="en-GB" sz="2000" dirty="0" err="1"/>
                            <a:t>Marchesin</a:t>
                          </a:r>
                          <a:r>
                            <a:rPr lang="en-GB" sz="2000" dirty="0"/>
                            <a:t>, </a:t>
                          </a:r>
                          <a:r>
                            <a:rPr lang="en-GB" sz="2000" dirty="0" err="1"/>
                            <a:t>Plohr</a:t>
                          </a:r>
                          <a:r>
                            <a:rPr lang="en-GB" sz="2000" dirty="0"/>
                            <a:t>, arxiv:2211.10326)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8249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7" t="-51471" r="-336" b="-22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C1475C-0B56-E98E-4BDE-EE4EBF0D7F06}"/>
                  </a:ext>
                </a:extLst>
              </p:cNvPr>
              <p:cNvSpPr txBox="1"/>
              <p:nvPr/>
            </p:nvSpPr>
            <p:spPr>
              <a:xfrm>
                <a:off x="492188" y="5160510"/>
                <a:ext cx="81572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/>
                  <a:t>Corollary: any solution to a Riemann problem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exists and is unique.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C1475C-0B56-E98E-4BDE-EE4EBF0D7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8" y="5160510"/>
                <a:ext cx="8157290" cy="400110"/>
              </a:xfrm>
              <a:prstGeom prst="rect">
                <a:avLst/>
              </a:prstGeom>
              <a:blipFill>
                <a:blip r:embed="rId6"/>
                <a:stretch>
                  <a:fillRect l="-822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CAA44B-EF59-6DEC-0A15-2CB7A33E86F3}"/>
                  </a:ext>
                </a:extLst>
              </p:cNvPr>
              <p:cNvSpPr txBox="1"/>
              <p:nvPr/>
            </p:nvSpPr>
            <p:spPr>
              <a:xfrm>
                <a:off x="1920625" y="6055998"/>
                <a:ext cx="6213432" cy="4001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Question:      what happens when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000" dirty="0"/>
                  <a:t> is non-monotone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CAA44B-EF59-6DEC-0A15-2CB7A33E8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625" y="6055998"/>
                <a:ext cx="6213432" cy="400110"/>
              </a:xfrm>
              <a:prstGeom prst="rect">
                <a:avLst/>
              </a:prstGeom>
              <a:blipFill>
                <a:blip r:embed="rId7"/>
                <a:stretch>
                  <a:fillRect l="-881" t="-5882" r="-979" b="-2352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BFD74F-A12C-E976-2766-E21423DFCE8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72" y="3910677"/>
            <a:ext cx="2802828" cy="2100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7522D-70BC-905D-8AA1-D36FA2DB679E}"/>
              </a:ext>
            </a:extLst>
          </p:cNvPr>
          <p:cNvSpPr txBox="1"/>
          <p:nvPr/>
        </p:nvSpPr>
        <p:spPr>
          <a:xfrm>
            <a:off x="10465532" y="3637217"/>
            <a:ext cx="1480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dirty="0"/>
              <a:t>Case 1: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29904-5F04-DBC8-7D89-B27CF73C7B6F}"/>
              </a:ext>
            </a:extLst>
          </p:cNvPr>
          <p:cNvSpPr txBox="1"/>
          <p:nvPr/>
        </p:nvSpPr>
        <p:spPr>
          <a:xfrm>
            <a:off x="11644131" y="6425831"/>
            <a:ext cx="48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C11895C-E4F0-95B3-14B9-09D4DAB7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39702" y="4330086"/>
            <a:ext cx="3304340" cy="24736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DE1F8D-2999-2A42-53E8-A7E048F63C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8775" y="3312825"/>
            <a:ext cx="3301303" cy="2471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230E0E-18FD-6A93-19BB-BEA372CAD9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59" y="4363227"/>
            <a:ext cx="3092981" cy="2327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 sz="4400" dirty="0"/>
                  <a:t>What happens when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4400" dirty="0"/>
                  <a:t> is non-monotone in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4400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5"/>
                <a:stretch>
                  <a:fillRect l="-1947" t="-5590" b="-14907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ACD8EA7B-B836-29EB-D943-8AF29AF8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65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A71B2-FC84-F997-7A8D-F6BFBB23182B}"/>
              </a:ext>
            </a:extLst>
          </p:cNvPr>
          <p:cNvSpPr txBox="1"/>
          <p:nvPr/>
        </p:nvSpPr>
        <p:spPr>
          <a:xfrm>
            <a:off x="525769" y="2127488"/>
            <a:ext cx="2607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Example: “boomerang”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DCF49-AC7D-1EDB-535E-1D5E1D63A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63" y="1268963"/>
            <a:ext cx="3514099" cy="2633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4BC05-B256-1F9D-C669-4B9913B9E5C7}"/>
                  </a:ext>
                </a:extLst>
              </p:cNvPr>
              <p:cNvSpPr txBox="1"/>
              <p:nvPr/>
            </p:nvSpPr>
            <p:spPr>
              <a:xfrm>
                <a:off x="1595534" y="2527598"/>
                <a:ext cx="6494107" cy="60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000" dirty="0"/>
                  <a:t>       with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=1+4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4BC05-B256-1F9D-C669-4B9913B9E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534" y="2527598"/>
                <a:ext cx="6494107" cy="607282"/>
              </a:xfrm>
              <a:prstGeom prst="rect">
                <a:avLst/>
              </a:prstGeom>
              <a:blipFill>
                <a:blip r:embed="rId7"/>
                <a:stretch>
                  <a:fillRect b="-2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with blue lines&#10;&#10;Description automatically generated">
            <a:extLst>
              <a:ext uri="{FF2B5EF4-FFF2-40B4-BE49-F238E27FC236}">
                <a16:creationId xmlns:a16="http://schemas.microsoft.com/office/drawing/2014/main" id="{E7DD1C56-2EF3-6B19-7106-E5AC606083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4" y="4358871"/>
            <a:ext cx="3099603" cy="2335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1E0599-2C90-C86F-F61F-CB9195F5084C}"/>
                  </a:ext>
                </a:extLst>
              </p:cNvPr>
              <p:cNvSpPr txBox="1"/>
              <p:nvPr/>
            </p:nvSpPr>
            <p:spPr>
              <a:xfrm>
                <a:off x="3133086" y="1117731"/>
                <a:ext cx="3089564" cy="8362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1E0599-2C90-C86F-F61F-CB9195F50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86" y="1117731"/>
                <a:ext cx="3089564" cy="836255"/>
              </a:xfrm>
              <a:prstGeom prst="rect">
                <a:avLst/>
              </a:prstGeom>
              <a:blipFill>
                <a:blip r:embed="rId9"/>
                <a:stretch>
                  <a:fillRect r="-78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5D4A4F8-BC84-3EF2-B3E6-214D541117A1}"/>
              </a:ext>
            </a:extLst>
          </p:cNvPr>
          <p:cNvSpPr txBox="1"/>
          <p:nvPr/>
        </p:nvSpPr>
        <p:spPr>
          <a:xfrm>
            <a:off x="525769" y="3312825"/>
            <a:ext cx="2118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Riemann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4BABDC-D010-D4C0-2EAC-4B85DAB3036A}"/>
                  </a:ext>
                </a:extLst>
              </p:cNvPr>
              <p:cNvSpPr txBox="1"/>
              <p:nvPr/>
            </p:nvSpPr>
            <p:spPr>
              <a:xfrm>
                <a:off x="2578479" y="3145556"/>
                <a:ext cx="4003212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,0)=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e>
                              </m:d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d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4BABDC-D010-D4C0-2EAC-4B85DAB30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479" y="3145556"/>
                <a:ext cx="4003212" cy="778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ACFBA7D-FF92-F55F-BF0D-032A33938583}"/>
              </a:ext>
            </a:extLst>
          </p:cNvPr>
          <p:cNvSpPr txBox="1"/>
          <p:nvPr/>
        </p:nvSpPr>
        <p:spPr>
          <a:xfrm>
            <a:off x="11501121" y="6425831"/>
            <a:ext cx="632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10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E19E4-C2C4-D9D5-5324-69B895C68B5D}"/>
              </a:ext>
            </a:extLst>
          </p:cNvPr>
          <p:cNvSpPr txBox="1"/>
          <p:nvPr/>
        </p:nvSpPr>
        <p:spPr>
          <a:xfrm>
            <a:off x="514974" y="3903626"/>
            <a:ext cx="346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Results of numerical modelling:</a:t>
            </a:r>
          </a:p>
        </p:txBody>
      </p:sp>
      <p:pic>
        <p:nvPicPr>
          <p:cNvPr id="8" name="Picture 7" descr="A diagram of a line with lines and dots&#10;&#10;Description automatically generated">
            <a:extLst>
              <a:ext uri="{FF2B5EF4-FFF2-40B4-BE49-F238E27FC236}">
                <a16:creationId xmlns:a16="http://schemas.microsoft.com/office/drawing/2014/main" id="{AF82BBDD-B54D-E77F-2E92-40831F0C73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63" y="4097086"/>
            <a:ext cx="3350657" cy="2790410"/>
          </a:xfrm>
          <a:prstGeom prst="rect">
            <a:avLst/>
          </a:prstGeom>
        </p:spPr>
      </p:pic>
      <p:pic>
        <p:nvPicPr>
          <p:cNvPr id="15" name="Picture 14" descr="A graph with blue lines&#10;&#10;Description automatically generated">
            <a:extLst>
              <a:ext uri="{FF2B5EF4-FFF2-40B4-BE49-F238E27FC236}">
                <a16:creationId xmlns:a16="http://schemas.microsoft.com/office/drawing/2014/main" id="{E53F107C-54AC-20FB-110E-16638DFCA6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39" y="4330086"/>
            <a:ext cx="3301303" cy="24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2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sz="4400" dirty="0"/>
              <a:t>…a more careful look…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CD8EA7B-B836-29EB-D943-8AF29AF8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65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1E0599-2C90-C86F-F61F-CB9195F5084C}"/>
                  </a:ext>
                </a:extLst>
              </p:cNvPr>
              <p:cNvSpPr txBox="1"/>
              <p:nvPr/>
            </p:nvSpPr>
            <p:spPr>
              <a:xfrm>
                <a:off x="3133086" y="1117731"/>
                <a:ext cx="3089564" cy="8362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1E0599-2C90-C86F-F61F-CB9195F50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86" y="1117731"/>
                <a:ext cx="3089564" cy="836255"/>
              </a:xfrm>
              <a:prstGeom prst="rect">
                <a:avLst/>
              </a:prstGeom>
              <a:blipFill>
                <a:blip r:embed="rId2"/>
                <a:stretch>
                  <a:fillRect r="-78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1EE46603-7E03-15A4-84DD-6AA2CEE0D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2109470"/>
            <a:ext cx="4209509" cy="3265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E2D3A-1E08-240A-9D32-9035D037B88C}"/>
              </a:ext>
            </a:extLst>
          </p:cNvPr>
          <p:cNvSpPr txBox="1"/>
          <p:nvPr/>
        </p:nvSpPr>
        <p:spPr>
          <a:xfrm>
            <a:off x="4921532" y="3219391"/>
            <a:ext cx="67219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Is this contact discontinuity admissible by the existing criteria?</a:t>
            </a:r>
          </a:p>
          <a:p>
            <a:endParaRPr lang="en-GB" sz="1400" dirty="0"/>
          </a:p>
          <a:p>
            <a:r>
              <a:rPr lang="en-GB" sz="2000" dirty="0"/>
              <a:t>Criteria 1: NO</a:t>
            </a:r>
          </a:p>
          <a:p>
            <a:r>
              <a:rPr lang="en-GB" sz="2000" dirty="0"/>
              <a:t>Criteria 2: YES</a:t>
            </a:r>
          </a:p>
          <a:p>
            <a:r>
              <a:rPr lang="en-GB" sz="2000" dirty="0"/>
              <a:t>Criteria 3: YES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C4F6C747-2B1A-40A3-DB38-1D55211BA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155135"/>
              </p:ext>
            </p:extLst>
          </p:nvPr>
        </p:nvGraphicFramePr>
        <p:xfrm>
          <a:off x="4921532" y="5078877"/>
          <a:ext cx="6356068" cy="122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6068">
                  <a:extLst>
                    <a:ext uri="{9D8B030D-6E8A-4147-A177-3AD203B41FA5}">
                      <a16:colId xmlns:a16="http://schemas.microsoft.com/office/drawing/2014/main" val="1223635822"/>
                    </a:ext>
                  </a:extLst>
                </a:gridCol>
              </a:tblGrid>
              <a:tr h="323482">
                <a:tc>
                  <a:txBody>
                    <a:bodyPr/>
                    <a:lstStyle/>
                    <a:p>
                      <a:r>
                        <a:rPr lang="en-GB" sz="2000" dirty="0"/>
                        <a:t>Theorem 2 (P., </a:t>
                      </a:r>
                      <a:r>
                        <a:rPr lang="en-GB" sz="2000" dirty="0" err="1"/>
                        <a:t>Marchesin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Plohr</a:t>
                      </a:r>
                      <a:r>
                        <a:rPr lang="en-GB" sz="2000" dirty="0"/>
                        <a:t>, 2022, arxiv:2211.10326)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064437"/>
                  </a:ext>
                </a:extLst>
              </a:tr>
              <a:tr h="824985">
                <a:tc>
                  <a:txBody>
                    <a:bodyPr/>
                    <a:lstStyle/>
                    <a:p>
                      <a:pPr algn="l"/>
                      <a:r>
                        <a:rPr lang="en-GB" sz="2000" b="0" i="0" u="none" strike="noStrike" baseline="0" dirty="0">
                          <a:latin typeface="CMTI10"/>
                        </a:rPr>
                        <a:t>The </a:t>
                      </a:r>
                      <a:r>
                        <a:rPr lang="en-GB" sz="2000" b="0" i="0" u="none" strike="noStrike" baseline="0" dirty="0" err="1">
                          <a:latin typeface="CMTI10"/>
                        </a:rPr>
                        <a:t>undercompressive</a:t>
                      </a:r>
                      <a:r>
                        <a:rPr lang="en-GB" sz="2000" b="0" i="0" u="none" strike="noStrike" baseline="0" dirty="0">
                          <a:latin typeface="CMTI10"/>
                        </a:rPr>
                        <a:t> contact discontinuities satisfy the vanishing adsorption admissibility criterion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2976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DCDD9B8-52DF-0908-DEC7-63216CC014A5}"/>
              </a:ext>
            </a:extLst>
          </p:cNvPr>
          <p:cNvSpPr txBox="1"/>
          <p:nvPr/>
        </p:nvSpPr>
        <p:spPr>
          <a:xfrm>
            <a:off x="4921532" y="2109470"/>
            <a:ext cx="7246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Let’s call the corresponding contact discontinuity </a:t>
            </a:r>
            <a:r>
              <a:rPr lang="en-GB" sz="2000" dirty="0" err="1"/>
              <a:t>undercompressive</a:t>
            </a:r>
            <a:endParaRPr lang="en-GB" sz="2000" dirty="0"/>
          </a:p>
          <a:p>
            <a:r>
              <a:rPr lang="en-GB" sz="2000" dirty="0"/>
              <a:t>(it does NOT satisfy the Lax admissibility criterion)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AFF38-8BAF-0206-8708-406BF3D17788}"/>
              </a:ext>
            </a:extLst>
          </p:cNvPr>
          <p:cNvSpPr txBox="1"/>
          <p:nvPr/>
        </p:nvSpPr>
        <p:spPr>
          <a:xfrm>
            <a:off x="11490961" y="6425831"/>
            <a:ext cx="64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47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Main step in proof of </a:t>
            </a:r>
            <a:r>
              <a:rPr lang="en-GB" dirty="0" err="1"/>
              <a:t>Thm</a:t>
            </a:r>
            <a:r>
              <a:rPr lang="en-GB" dirty="0"/>
              <a:t> 2</a:t>
            </a:r>
            <a:endParaRPr lang="en-GB" sz="44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CD8EA7B-B836-29EB-D943-8AF29AF8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65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AFF38-8BAF-0206-8708-406BF3D17788}"/>
              </a:ext>
            </a:extLst>
          </p:cNvPr>
          <p:cNvSpPr txBox="1"/>
          <p:nvPr/>
        </p:nvSpPr>
        <p:spPr>
          <a:xfrm>
            <a:off x="11490961" y="6425831"/>
            <a:ext cx="64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F6EFA9-69B2-4F49-B309-534351CA4C25}"/>
                  </a:ext>
                </a:extLst>
              </p:cNvPr>
              <p:cNvSpPr txBox="1"/>
              <p:nvPr/>
            </p:nvSpPr>
            <p:spPr>
              <a:xfrm>
                <a:off x="2520508" y="1196903"/>
                <a:ext cx="4302909" cy="8362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+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F6EFA9-69B2-4F49-B309-534351CA4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508" y="1196903"/>
                <a:ext cx="4302909" cy="836255"/>
              </a:xfrm>
              <a:prstGeom prst="rect">
                <a:avLst/>
              </a:prstGeom>
              <a:blipFill>
                <a:blip r:embed="rId2"/>
                <a:stretch>
                  <a:fillRect r="-56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6B76B-2E8F-1B56-5947-CC0F6252C856}"/>
                  </a:ext>
                </a:extLst>
              </p:cNvPr>
              <p:cNvSpPr txBox="1"/>
              <p:nvPr/>
            </p:nvSpPr>
            <p:spPr>
              <a:xfrm>
                <a:off x="2520508" y="2710742"/>
                <a:ext cx="6485302" cy="8362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+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6B76B-2E8F-1B56-5947-CC0F6252C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508" y="2710742"/>
                <a:ext cx="6485302" cy="836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Down 8">
            <a:extLst>
              <a:ext uri="{FF2B5EF4-FFF2-40B4-BE49-F238E27FC236}">
                <a16:creationId xmlns:a16="http://schemas.microsoft.com/office/drawing/2014/main" id="{DDC96478-408E-84CA-F8F3-CD70739FEE31}"/>
              </a:ext>
            </a:extLst>
          </p:cNvPr>
          <p:cNvSpPr/>
          <p:nvPr/>
        </p:nvSpPr>
        <p:spPr>
          <a:xfrm>
            <a:off x="5212080" y="2173420"/>
            <a:ext cx="304800" cy="406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C9F2A-A0E7-AE9D-55EC-F24F61675ECE}"/>
              </a:ext>
            </a:extLst>
          </p:cNvPr>
          <p:cNvSpPr txBox="1"/>
          <p:nvPr/>
        </p:nvSpPr>
        <p:spPr>
          <a:xfrm>
            <a:off x="2648456" y="2179710"/>
            <a:ext cx="2239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Add diffusion terms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BF2413D-0609-52D0-6AE7-63B064310A34}"/>
              </a:ext>
            </a:extLst>
          </p:cNvPr>
          <p:cNvSpPr/>
          <p:nvPr/>
        </p:nvSpPr>
        <p:spPr>
          <a:xfrm>
            <a:off x="5212080" y="3818181"/>
            <a:ext cx="304800" cy="406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89F93-35EC-C0EE-5197-F07A54D16896}"/>
              </a:ext>
            </a:extLst>
          </p:cNvPr>
          <p:cNvSpPr txBox="1"/>
          <p:nvPr/>
        </p:nvSpPr>
        <p:spPr>
          <a:xfrm>
            <a:off x="2648456" y="3779674"/>
            <a:ext cx="2494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Travelling wave ansatz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C2CA66-0EBD-4B88-CC8D-600E457BFC01}"/>
                  </a:ext>
                </a:extLst>
              </p:cNvPr>
              <p:cNvSpPr txBox="1"/>
              <p:nvPr/>
            </p:nvSpPr>
            <p:spPr>
              <a:xfrm>
                <a:off x="2888051" y="4328315"/>
                <a:ext cx="4361643" cy="1232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⋅(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C2CA66-0EBD-4B88-CC8D-600E457BF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51" y="4328315"/>
                <a:ext cx="4361643" cy="1232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7EB441-02A3-5D0C-1938-6D719E3324DB}"/>
                  </a:ext>
                </a:extLst>
              </p:cNvPr>
              <p:cNvSpPr txBox="1"/>
              <p:nvPr/>
            </p:nvSpPr>
            <p:spPr>
              <a:xfrm>
                <a:off x="9458077" y="2882855"/>
                <a:ext cx="2577822" cy="669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7EB441-02A3-5D0C-1938-6D719E332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077" y="2882855"/>
                <a:ext cx="2577822" cy="6697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597508-BB5D-97A2-892E-F3029A942041}"/>
                  </a:ext>
                </a:extLst>
              </p:cNvPr>
              <p:cNvSpPr txBox="1"/>
              <p:nvPr/>
            </p:nvSpPr>
            <p:spPr>
              <a:xfrm>
                <a:off x="5744473" y="3773384"/>
                <a:ext cx="5480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597508-BB5D-97A2-892E-F3029A942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73" y="3773384"/>
                <a:ext cx="5480731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5">
                <a:extLst>
                  <a:ext uri="{FF2B5EF4-FFF2-40B4-BE49-F238E27FC236}">
                    <a16:creationId xmlns:a16="http://schemas.microsoft.com/office/drawing/2014/main" id="{2ADFF958-6FC5-0893-AE18-731AC5BB2C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6216825"/>
                  </p:ext>
                </p:extLst>
              </p:nvPr>
            </p:nvGraphicFramePr>
            <p:xfrm>
              <a:off x="105105" y="5591954"/>
              <a:ext cx="11385856" cy="1236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85856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323482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Theorem 3 (</a:t>
                          </a:r>
                          <a:r>
                            <a:rPr lang="en-GB" sz="2000" dirty="0" err="1"/>
                            <a:t>Bakharev</a:t>
                          </a:r>
                          <a:r>
                            <a:rPr lang="en-GB" sz="2000" dirty="0"/>
                            <a:t>, </a:t>
                          </a:r>
                          <a:r>
                            <a:rPr lang="en-GB" sz="2000" dirty="0" err="1"/>
                            <a:t>Enin</a:t>
                          </a:r>
                          <a:r>
                            <a:rPr lang="en-GB" sz="2000" dirty="0"/>
                            <a:t>, P., </a:t>
                          </a:r>
                          <a:r>
                            <a:rPr lang="en-GB" sz="2000" dirty="0" err="1"/>
                            <a:t>Rastegaev</a:t>
                          </a:r>
                          <a:r>
                            <a:rPr lang="en-GB" sz="2000" dirty="0"/>
                            <a:t>, 2023, JHDE)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82498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2000" dirty="0"/>
                            <a:t>For any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GB" sz="2000" dirty="0"/>
                            <a:t> there exists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0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2000" dirty="0"/>
                            <a:t> and velocity</a:t>
                          </a:r>
                          <a:r>
                            <a:rPr lang="en-GB" sz="20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baseline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2000" dirty="0"/>
                            <a:t> such that there exists a</a:t>
                          </a:r>
                          <a:r>
                            <a:rPr lang="en-GB" sz="2000" baseline="0" dirty="0"/>
                            <a:t> travelling wave, connecting two saddle points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GB" sz="2000" b="0" i="1" baseline="0" smtClean="0">
                                  <a:latin typeface="Cambria Math" panose="02040503050406030204" pitchFamily="18" charset="0"/>
                                </a:rPr>
                                <m:t>,1)</m:t>
                              </m:r>
                            </m:oMath>
                          </a14:m>
                          <a:r>
                            <a:rPr lang="en-GB" sz="20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oMath>
                          </a14:m>
                          <a:r>
                            <a:rPr lang="en-GB" sz="2000" dirty="0"/>
                            <a:t> with velocity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20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5">
                <a:extLst>
                  <a:ext uri="{FF2B5EF4-FFF2-40B4-BE49-F238E27FC236}">
                    <a16:creationId xmlns:a16="http://schemas.microsoft.com/office/drawing/2014/main" id="{2ADFF958-6FC5-0893-AE18-731AC5BB2C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6216825"/>
                  </p:ext>
                </p:extLst>
              </p:nvPr>
            </p:nvGraphicFramePr>
            <p:xfrm>
              <a:off x="105105" y="5591954"/>
              <a:ext cx="11385856" cy="1236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85856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Theorem 3 (</a:t>
                          </a:r>
                          <a:r>
                            <a:rPr lang="en-GB" sz="2000" dirty="0" err="1"/>
                            <a:t>Bakharev</a:t>
                          </a:r>
                          <a:r>
                            <a:rPr lang="en-GB" sz="2000" dirty="0"/>
                            <a:t>, </a:t>
                          </a:r>
                          <a:r>
                            <a:rPr lang="en-GB" sz="2000" dirty="0" err="1"/>
                            <a:t>Enin</a:t>
                          </a:r>
                          <a:r>
                            <a:rPr lang="en-GB" sz="2000" dirty="0"/>
                            <a:t>, P., </a:t>
                          </a:r>
                          <a:r>
                            <a:rPr lang="en-GB" sz="2000" dirty="0" err="1"/>
                            <a:t>Rastegaev</a:t>
                          </a:r>
                          <a:r>
                            <a:rPr lang="en-GB" sz="2000" dirty="0"/>
                            <a:t>, 2023, JHDE)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4" t="-50360" r="-214" b="-12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59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/>
      <p:bldP spid="14" grpId="0" animBg="1"/>
      <p:bldP spid="15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134330" y="962246"/>
            <a:ext cx="12191999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Own works: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F. </a:t>
            </a:r>
            <a:r>
              <a:rPr lang="en-GB" dirty="0" err="1"/>
              <a:t>Bakharev</a:t>
            </a:r>
            <a:r>
              <a:rPr lang="en-GB" dirty="0"/>
              <a:t>, A. </a:t>
            </a:r>
            <a:r>
              <a:rPr lang="en-GB" dirty="0" err="1"/>
              <a:t>Enin</a:t>
            </a:r>
            <a:r>
              <a:rPr lang="en-GB" dirty="0"/>
              <a:t>, Y. Petrova, and N. </a:t>
            </a:r>
            <a:r>
              <a:rPr lang="en-GB" dirty="0" err="1"/>
              <a:t>Rastegaev</a:t>
            </a:r>
            <a:r>
              <a:rPr lang="en-GB" dirty="0"/>
              <a:t>. Impact of dissipation ratio on vanishing viscosity solutions of the Riemann problem for chemical flooding model. Journal of Hyperbolic Differential Equations, 20:1–26, 2023.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Y. Petrova, B. </a:t>
            </a:r>
            <a:r>
              <a:rPr lang="en-GB" dirty="0" err="1"/>
              <a:t>Plohr</a:t>
            </a:r>
            <a:r>
              <a:rPr lang="en-GB" dirty="0"/>
              <a:t>, and </a:t>
            </a:r>
            <a:r>
              <a:rPr lang="en-GB" dirty="0" err="1"/>
              <a:t>Marchesin</a:t>
            </a:r>
            <a:r>
              <a:rPr lang="en-GB" dirty="0"/>
              <a:t> D. Vanishing adsorption admissibility criterion for contact discontinuities in the polymer model. arXiv:2211.10326.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Y. Petrova, S. </a:t>
            </a:r>
            <a:r>
              <a:rPr lang="en-GB" dirty="0" err="1"/>
              <a:t>Tikhomirov</a:t>
            </a:r>
            <a:r>
              <a:rPr lang="en-GB" dirty="0"/>
              <a:t>, Ya. </a:t>
            </a:r>
            <a:r>
              <a:rPr lang="en-GB" dirty="0" err="1"/>
              <a:t>Efendiev</a:t>
            </a:r>
            <a:r>
              <a:rPr lang="en-GB" dirty="0"/>
              <a:t>. Propagating terrace in a two-tubes model of gravitational fingering, arXiv:2401.05981.</a:t>
            </a:r>
          </a:p>
          <a:p>
            <a:endParaRPr lang="en-GB" sz="1000" dirty="0"/>
          </a:p>
          <a:p>
            <a:r>
              <a:rPr lang="en-GB" b="1" dirty="0"/>
              <a:t>Other references:</a:t>
            </a:r>
            <a:br>
              <a:rPr lang="en-GB" b="1" dirty="0"/>
            </a:br>
            <a:br>
              <a:rPr lang="en-GB" sz="1000" b="1" dirty="0"/>
            </a:br>
            <a:r>
              <a:rPr lang="en-GB" b="1" dirty="0"/>
              <a:t>Polymer model: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W. Shen. On the Cauchy problems for polymer flooding with gravitation. Journal of Differential Equations, 261(1):627–653, 2016.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W. Shen. On the uniqueness of vanishing viscosity solutions for Riemann problems for polymer flooding. Nonlinear Differential Equations and Applications </a:t>
            </a:r>
            <a:r>
              <a:rPr lang="en-GB" dirty="0" err="1"/>
              <a:t>NoDEA</a:t>
            </a:r>
            <a:r>
              <a:rPr lang="en-GB" dirty="0"/>
              <a:t>, 24(4):37, 2017.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B. Temple. Global solution of the Cauchy problem for a class of 2×2 </a:t>
            </a:r>
            <a:r>
              <a:rPr lang="en-GB" dirty="0" err="1"/>
              <a:t>nonstrictly</a:t>
            </a:r>
            <a:r>
              <a:rPr lang="en-GB" dirty="0"/>
              <a:t> hyperbolic conservation laws. Advances in Applied Mathematics, 3(3):335–375, 1982.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T. Johansen and R. </a:t>
            </a:r>
            <a:r>
              <a:rPr lang="en-GB" dirty="0" err="1"/>
              <a:t>Winther</a:t>
            </a:r>
            <a:r>
              <a:rPr lang="en-GB" dirty="0"/>
              <a:t>. The solution of the Riemann problem for a hyperbolic system of conservation laws </a:t>
            </a:r>
            <a:r>
              <a:rPr lang="en-GB" dirty="0" err="1"/>
              <a:t>modeling</a:t>
            </a:r>
            <a:r>
              <a:rPr lang="en-GB" dirty="0"/>
              <a:t> polymer flooding. SIAM Journal on Mathematical Analysis, 19(3):541–566, 1988.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Keyfitz</a:t>
            </a:r>
            <a:r>
              <a:rPr lang="en-GB" dirty="0"/>
              <a:t>, B.L. and </a:t>
            </a:r>
            <a:r>
              <a:rPr lang="en-GB" dirty="0" err="1"/>
              <a:t>Kranzer</a:t>
            </a:r>
            <a:r>
              <a:rPr lang="en-GB" dirty="0"/>
              <a:t>, H.C., 1980. A system of non-strictly hyperbolic conservation laws arising in elasticity theory. Archive for Rational Mechanics and Analysis, 72(3), pp.219-241.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E. L. Isaacson, Global solution of a Riemann problem for a non-strictly hyperbolic system of conservation laws arising in enhanced oil recovery, Rockefeller University, New York, NY, preprint (1981).</a:t>
            </a:r>
          </a:p>
          <a:p>
            <a:pPr marL="342900" indent="-342900">
              <a:buFont typeface="+mj-lt"/>
              <a:buAutoNum type="arabicPeriod"/>
            </a:pP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630E7-E9E0-724D-A081-E6CD8D0CFEBA}"/>
              </a:ext>
            </a:extLst>
          </p:cNvPr>
          <p:cNvSpPr txBox="1"/>
          <p:nvPr/>
        </p:nvSpPr>
        <p:spPr>
          <a:xfrm>
            <a:off x="4725035" y="127180"/>
            <a:ext cx="7191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Muito obrigada pela sua atenção</a:t>
            </a:r>
            <a:r>
              <a:rPr lang="en-GB" sz="40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4A982-B50A-129B-CDFA-514A6995E8DA}"/>
              </a:ext>
            </a:extLst>
          </p:cNvPr>
          <p:cNvSpPr txBox="1"/>
          <p:nvPr/>
        </p:nvSpPr>
        <p:spPr>
          <a:xfrm>
            <a:off x="11476545" y="6425831"/>
            <a:ext cx="65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93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Motivation: enhanced oil recovery (EOR)</a:t>
            </a:r>
          </a:p>
        </p:txBody>
      </p:sp>
      <p:pic>
        <p:nvPicPr>
          <p:cNvPr id="5" name="Picture 4" descr="A diagram of a well&#10;&#10;Description automatically generated">
            <a:extLst>
              <a:ext uri="{FF2B5EF4-FFF2-40B4-BE49-F238E27FC236}">
                <a16:creationId xmlns:a16="http://schemas.microsoft.com/office/drawing/2014/main" id="{45E97ADB-E0B5-6F27-1A96-8B5DC3AA4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15" y="3580477"/>
            <a:ext cx="8381982" cy="2961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50ED60-6281-751D-AB93-11C1DE25AFAB}"/>
                  </a:ext>
                </a:extLst>
              </p:cNvPr>
              <p:cNvSpPr txBox="1"/>
              <p:nvPr/>
            </p:nvSpPr>
            <p:spPr>
              <a:xfrm>
                <a:off x="432618" y="1052993"/>
                <a:ext cx="11238272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fontAlgn="base"/>
                <a:r>
                  <a:rPr lang="en-GB" sz="2400" dirty="0"/>
                  <a:t>We are interested in the mathematical model of oil recovery.</a:t>
                </a:r>
                <a:br>
                  <a:rPr lang="en-GB" sz="2400" dirty="0"/>
                </a:br>
                <a:endParaRPr lang="en-GB" sz="1050" dirty="0"/>
              </a:p>
              <a:p>
                <a:pPr marL="285750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porous media (averaged models of flow)</a:t>
                </a:r>
              </a:p>
              <a:p>
                <a:pPr marL="285750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unknown variables: 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sz="2400" dirty="0"/>
                  <a:t> - water saturation, </a:t>
                </a:r>
                <a14:m>
                  <m:oMath xmlns:m="http://schemas.openxmlformats.org/officeDocument/2006/math">
                    <m:r>
                      <a:rPr lang="en-GB" sz="2400" dirty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GB" sz="2400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400" dirty="0"/>
                  <a:t> - oil concentration</a:t>
                </a:r>
              </a:p>
              <a:p>
                <a:pPr marL="285750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relatively small speeds (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GB" sz="2400" dirty="0"/>
                  <a:t> meter per day): Navier-Stokes 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400" dirty="0"/>
                  <a:t> Darcy’s law</a:t>
                </a:r>
              </a:p>
              <a:p>
                <a:pPr marL="285750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multiphase flow: oil, water, gas</a:t>
                </a:r>
              </a:p>
              <a:p>
                <a:pPr marL="285750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applications to EOR methods: thermal, gas, chemical flooding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50ED60-6281-751D-AB93-11C1DE25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8" y="1052993"/>
                <a:ext cx="11238272" cy="2554545"/>
              </a:xfrm>
              <a:prstGeom prst="rect">
                <a:avLst/>
              </a:prstGeom>
              <a:blipFill>
                <a:blip r:embed="rId3"/>
                <a:stretch>
                  <a:fillRect l="-868" t="-1909" b="-1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54F3CB2-95FC-99E7-7B40-176083BA9795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72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 main directions of investigation</a:t>
            </a:r>
          </a:p>
        </p:txBody>
      </p:sp>
      <p:pic>
        <p:nvPicPr>
          <p:cNvPr id="3" name="nofingers-inv2">
            <a:hlinkClick r:id="" action="ppaction://media"/>
            <a:extLst>
              <a:ext uri="{FF2B5EF4-FFF2-40B4-BE49-F238E27FC236}">
                <a16:creationId xmlns:a16="http://schemas.microsoft.com/office/drawing/2014/main" id="{6A850F4C-73FB-0ACB-54B4-36DFFD1FF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0606" y="1484111"/>
            <a:ext cx="2911077" cy="2276798"/>
          </a:xfrm>
          <a:prstGeom prst="rect">
            <a:avLst/>
          </a:prstGeom>
        </p:spPr>
      </p:pic>
      <p:pic>
        <p:nvPicPr>
          <p:cNvPr id="4" name="fingers-rect3100k-quadratic-m20-2">
            <a:hlinkClick r:id="" action="ppaction://media"/>
            <a:extLst>
              <a:ext uri="{FF2B5EF4-FFF2-40B4-BE49-F238E27FC236}">
                <a16:creationId xmlns:a16="http://schemas.microsoft.com/office/drawing/2014/main" id="{382C4935-B3A8-99D6-19D5-37DAC33386A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21736" y="1484111"/>
            <a:ext cx="2911078" cy="2281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9462F-5830-E738-B5DA-9BCF5210DD6F}"/>
              </a:ext>
            </a:extLst>
          </p:cNvPr>
          <p:cNvSpPr txBox="1"/>
          <p:nvPr/>
        </p:nvSpPr>
        <p:spPr>
          <a:xfrm>
            <a:off x="1182655" y="991276"/>
            <a:ext cx="4089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400" b="0" i="1" dirty="0">
                <a:effectLst/>
                <a:latin typeface="Source Sans Pro" panose="020B0503030403020204" pitchFamily="34" charset="0"/>
              </a:rPr>
              <a:t>Stable displacement</a:t>
            </a:r>
            <a:r>
              <a:rPr lang="en-GB" sz="2400" i="1" dirty="0">
                <a:latin typeface="Source Sans Pro" panose="020B0503030403020204" pitchFamily="34" charset="0"/>
              </a:rPr>
              <a:t> </a:t>
            </a:r>
            <a:r>
              <a:rPr lang="en-GB" sz="2400" b="0" i="0" dirty="0">
                <a:effectLst/>
                <a:latin typeface="Source Sans Pro" panose="020B0503030403020204" pitchFamily="34" charset="0"/>
              </a:rPr>
              <a:t>(1-dim</a:t>
            </a:r>
            <a:r>
              <a:rPr lang="en-GB" sz="2400" dirty="0">
                <a:latin typeface="Source Sans Pro" panose="020B0503030403020204" pitchFamily="34" charset="0"/>
              </a:rPr>
              <a:t>)</a:t>
            </a:r>
            <a:endParaRPr lang="en-GB" sz="2400" b="0" i="0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031FBE-DF9F-EB3B-0F6C-E23DA0702BC8}"/>
              </a:ext>
            </a:extLst>
          </p:cNvPr>
          <p:cNvSpPr txBox="1"/>
          <p:nvPr/>
        </p:nvSpPr>
        <p:spPr>
          <a:xfrm>
            <a:off x="6802017" y="1007637"/>
            <a:ext cx="4867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400" b="0" i="1" dirty="0">
                <a:effectLst/>
                <a:latin typeface="Source Sans Pro" panose="020B0503030403020204" pitchFamily="34" charset="0"/>
              </a:rPr>
              <a:t>Unstable displacement </a:t>
            </a:r>
            <a:r>
              <a:rPr lang="en-GB" sz="2400" dirty="0">
                <a:latin typeface="Source Sans Pro" panose="020B0503030403020204" pitchFamily="34" charset="0"/>
              </a:rPr>
              <a:t>(2</a:t>
            </a:r>
            <a:r>
              <a:rPr lang="en-GB" sz="2400" b="0" i="0" dirty="0">
                <a:effectLst/>
                <a:latin typeface="Source Sans Pro" panose="020B0503030403020204" pitchFamily="34" charset="0"/>
              </a:rPr>
              <a:t>-dim)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CD8EA7B-B836-29EB-D943-8AF29AF8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65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81E63-9841-B914-6681-5BA1F38332CE}"/>
              </a:ext>
            </a:extLst>
          </p:cNvPr>
          <p:cNvSpPr txBox="1"/>
          <p:nvPr/>
        </p:nvSpPr>
        <p:spPr>
          <a:xfrm>
            <a:off x="706039" y="3915701"/>
            <a:ext cx="46202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ource Sans Pro" panose="020B0503030403020204" pitchFamily="34" charset="0"/>
              </a:rPr>
              <a:t>hyperbolic conservation laws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ource Sans Pro" panose="020B0503030403020204" pitchFamily="34" charset="0"/>
              </a:rPr>
              <a:t>main question: find an exact solution for a Riemann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D8F1D5-8840-EE47-5172-70FA92E5767C}"/>
                  </a:ext>
                </a:extLst>
              </p:cNvPr>
              <p:cNvSpPr txBox="1"/>
              <p:nvPr/>
            </p:nvSpPr>
            <p:spPr>
              <a:xfrm>
                <a:off x="1271449" y="5030469"/>
                <a:ext cx="3089564" cy="8362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D8F1D5-8840-EE47-5172-70FA92E57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49" y="5030469"/>
                <a:ext cx="3089564" cy="836255"/>
              </a:xfrm>
              <a:prstGeom prst="rect">
                <a:avLst/>
              </a:prstGeom>
              <a:blipFill>
                <a:blip r:embed="rId8"/>
                <a:stretch>
                  <a:fillRect r="-9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475BB85-3759-A7D5-7DD0-93A9869A2352}"/>
              </a:ext>
            </a:extLst>
          </p:cNvPr>
          <p:cNvSpPr txBox="1"/>
          <p:nvPr/>
        </p:nvSpPr>
        <p:spPr>
          <a:xfrm>
            <a:off x="1271449" y="6148281"/>
            <a:ext cx="2866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effectLst/>
                <a:latin typeface="Source Sans Pro" panose="020B0503030403020204" pitchFamily="34" charset="0"/>
              </a:rPr>
              <a:t>Example: polymer model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912CDE-13EE-5B1A-BAB6-F72216EAE355}"/>
                  </a:ext>
                </a:extLst>
              </p:cNvPr>
              <p:cNvSpPr txBox="1"/>
              <p:nvPr/>
            </p:nvSpPr>
            <p:spPr>
              <a:xfrm>
                <a:off x="6736703" y="4994528"/>
                <a:ext cx="4436022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912CDE-13EE-5B1A-BAB6-F72216EAE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703" y="4994528"/>
                <a:ext cx="4436022" cy="830997"/>
              </a:xfrm>
              <a:prstGeom prst="rect">
                <a:avLst/>
              </a:prstGeom>
              <a:blipFill>
                <a:blip r:embed="rId9"/>
                <a:stretch>
                  <a:fillRect b="-4317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74AC407-6F2F-6C38-80D6-3842DF0EB6AA}"/>
              </a:ext>
            </a:extLst>
          </p:cNvPr>
          <p:cNvSpPr txBox="1"/>
          <p:nvPr/>
        </p:nvSpPr>
        <p:spPr>
          <a:xfrm>
            <a:off x="6865754" y="3915701"/>
            <a:ext cx="46532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Source Sans Pro" panose="020B0503030403020204" pitchFamily="34" charset="0"/>
              </a:rPr>
              <a:t>viscous fingering phenomenon</a:t>
            </a:r>
            <a:endParaRPr lang="en-GB" sz="2000" dirty="0">
              <a:latin typeface="Source Sans Pro" panose="020B0503030403020204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Source Sans Pro" panose="020B0503030403020204" pitchFamily="34" charset="0"/>
              </a:rPr>
              <a:t>source of instability: water and oil/polymer have different viscosities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082780-C2A9-B315-1D84-831E9A13BCEC}"/>
              </a:ext>
            </a:extLst>
          </p:cNvPr>
          <p:cNvSpPr txBox="1"/>
          <p:nvPr/>
        </p:nvSpPr>
        <p:spPr>
          <a:xfrm>
            <a:off x="6096000" y="6132525"/>
            <a:ext cx="6598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effectLst/>
                <a:latin typeface="Source Sans Pro" panose="020B0503030403020204" pitchFamily="34" charset="0"/>
              </a:rPr>
              <a:t>Example: incompressible porous media equation (IPM)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BBA6B-FB76-98B4-6458-9FD7FBE6D4D8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17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 err="1"/>
              <a:t>Glimm</a:t>
            </a:r>
            <a:r>
              <a:rPr lang="en-GB" dirty="0"/>
              <a:t>-Isaacson model (KKIT)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CD8EA7B-B836-29EB-D943-8AF29AF8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65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B6916-D997-036C-4477-21899BE069D3}"/>
              </a:ext>
            </a:extLst>
          </p:cNvPr>
          <p:cNvSpPr txBox="1"/>
          <p:nvPr/>
        </p:nvSpPr>
        <p:spPr>
          <a:xfrm>
            <a:off x="314906" y="1123829"/>
            <a:ext cx="71962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effectLst/>
                <a:latin typeface="Source Sans Pro" panose="020B0503030403020204" pitchFamily="34" charset="0"/>
              </a:rPr>
              <a:t>Two-phase oil-water flow with </a:t>
            </a:r>
            <a:r>
              <a:rPr lang="en-GB" sz="2000" b="0" i="1" dirty="0">
                <a:effectLst/>
                <a:latin typeface="Source Sans Pro" panose="020B0503030403020204" pitchFamily="34" charset="0"/>
              </a:rPr>
              <a:t>polymer</a:t>
            </a:r>
            <a:r>
              <a:rPr lang="en-GB" sz="2000" b="0" i="0" dirty="0">
                <a:effectLst/>
                <a:latin typeface="Source Sans Pro" panose="020B0503030403020204" pitchFamily="34" charset="0"/>
              </a:rPr>
              <a:t> in the water (1980)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C68203-BE5F-2EB4-C587-0F1941BBF47E}"/>
                  </a:ext>
                </a:extLst>
              </p:cNvPr>
              <p:cNvSpPr txBox="1"/>
              <p:nvPr/>
            </p:nvSpPr>
            <p:spPr>
              <a:xfrm>
                <a:off x="3100249" y="1747076"/>
                <a:ext cx="3089564" cy="8362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C68203-BE5F-2EB4-C587-0F1941BBF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249" y="1747076"/>
                <a:ext cx="3089564" cy="836255"/>
              </a:xfrm>
              <a:prstGeom prst="rect">
                <a:avLst/>
              </a:prstGeom>
              <a:blipFill>
                <a:blip r:embed="rId2"/>
                <a:stretch>
                  <a:fillRect r="-118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E8D8BD2-0207-3302-DDCA-0353F5390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240" y="4122344"/>
            <a:ext cx="2986475" cy="2238153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2E3231F5-1DEE-267D-8768-25CA2A055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518" y="3038817"/>
            <a:ext cx="113814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  <a:latin typeface="Source Sans Pro" panose="020B0503030403020204" pitchFamily="34" charset="0"/>
              </a:rPr>
              <a:t>z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051355-5341-A5B2-49E2-FDCA20708FEC}"/>
                  </a:ext>
                </a:extLst>
              </p:cNvPr>
              <p:cNvSpPr txBox="1"/>
              <p:nvPr/>
            </p:nvSpPr>
            <p:spPr>
              <a:xfrm>
                <a:off x="439929" y="2652040"/>
                <a:ext cx="60705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sz="2000" dirty="0"/>
                  <a:t> – water saturation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sz="2000" dirty="0"/>
                  <a:t> – polymer concentration in water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– fractional flow function: affected by polymer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S-shaped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(for fixed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051355-5341-A5B2-49E2-FDCA20708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29" y="2652040"/>
                <a:ext cx="6070573" cy="1323439"/>
              </a:xfrm>
              <a:prstGeom prst="rect">
                <a:avLst/>
              </a:prstGeom>
              <a:blipFill>
                <a:blip r:embed="rId4"/>
                <a:stretch>
                  <a:fillRect l="-904" t="-2304" r="-402" b="-7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E3D924-7842-BC91-DF72-6883F4DC416C}"/>
                  </a:ext>
                </a:extLst>
              </p:cNvPr>
              <p:cNvSpPr txBox="1"/>
              <p:nvPr/>
            </p:nvSpPr>
            <p:spPr>
              <a:xfrm>
                <a:off x="625682" y="5014881"/>
                <a:ext cx="5351401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Initial data: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  <m:e>
                            <m:d>
                              <m:d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E3D924-7842-BC91-DF72-6883F4DC4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82" y="5014881"/>
                <a:ext cx="5351401" cy="778868"/>
              </a:xfrm>
              <a:prstGeom prst="rect">
                <a:avLst/>
              </a:prstGeom>
              <a:blipFill>
                <a:blip r:embed="rId5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C6E8C4-A9D3-F4DB-F9FC-2F4FBE5431B2}"/>
                  </a:ext>
                </a:extLst>
              </p:cNvPr>
              <p:cNvSpPr txBox="1"/>
              <p:nvPr/>
            </p:nvSpPr>
            <p:spPr>
              <a:xfrm>
                <a:off x="625682" y="5916146"/>
                <a:ext cx="8398518" cy="4001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Question:       find an exact solution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to any Riemann problem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C6E8C4-A9D3-F4DB-F9FC-2F4FBE543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82" y="5916146"/>
                <a:ext cx="8398518" cy="400110"/>
              </a:xfrm>
              <a:prstGeom prst="rect">
                <a:avLst/>
              </a:prstGeom>
              <a:blipFill>
                <a:blip r:embed="rId6"/>
                <a:stretch>
                  <a:fillRect l="-725" t="-5882" b="-2352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86BA43-D5FA-69F8-DFC8-4718F03092BA}"/>
                  </a:ext>
                </a:extLst>
              </p:cNvPr>
              <p:cNvSpPr txBox="1"/>
              <p:nvPr/>
            </p:nvSpPr>
            <p:spPr>
              <a:xfrm>
                <a:off x="160732" y="4047977"/>
                <a:ext cx="321420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GB" sz="2000" b="0" dirty="0"/>
                  <a:t>Case 1:    </a:t>
                </a:r>
                <a:br>
                  <a:rPr lang="en-GB" sz="2000" b="0" dirty="0"/>
                </a:br>
                <a:r>
                  <a:rPr lang="en-GB" sz="20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sz="2000" dirty="0"/>
                  <a:t> (monotone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86BA43-D5FA-69F8-DFC8-4718F0309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2" y="4047977"/>
                <a:ext cx="3214206" cy="707886"/>
              </a:xfrm>
              <a:prstGeom prst="rect">
                <a:avLst/>
              </a:prstGeom>
              <a:blipFill>
                <a:blip r:embed="rId7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7031366-F4C5-862A-BF0C-E369FA166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5180" y="1280662"/>
            <a:ext cx="2796891" cy="2100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4FA6D-FE35-7075-AEDC-6418F848097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280662"/>
            <a:ext cx="2802828" cy="2100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BA638E-95C6-97BF-FE1C-FB2547AA1402}"/>
                  </a:ext>
                </a:extLst>
              </p:cNvPr>
              <p:cNvSpPr txBox="1"/>
              <p:nvPr/>
            </p:nvSpPr>
            <p:spPr>
              <a:xfrm>
                <a:off x="4130936" y="4044188"/>
                <a:ext cx="39157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GB" sz="2000" b="0" dirty="0"/>
                  <a:t>Case 2: </a:t>
                </a: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000" dirty="0"/>
                  <a:t> changes monotonicity once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BA638E-95C6-97BF-FE1C-FB2547AA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36" y="4044188"/>
                <a:ext cx="3915784" cy="707886"/>
              </a:xfrm>
              <a:prstGeom prst="rect">
                <a:avLst/>
              </a:prstGeom>
              <a:blipFill>
                <a:blip r:embed="rId10"/>
                <a:stretch>
                  <a:fillRect t="-4274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82A8C5F-EC04-1070-8259-4FABAD8E7FD2}"/>
              </a:ext>
            </a:extLst>
          </p:cNvPr>
          <p:cNvSpPr txBox="1"/>
          <p:nvPr/>
        </p:nvSpPr>
        <p:spPr>
          <a:xfrm>
            <a:off x="7136426" y="6404738"/>
            <a:ext cx="6244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KKIT = </a:t>
            </a:r>
            <a:r>
              <a:rPr lang="en-GB" sz="2000" dirty="0" err="1"/>
              <a:t>Keyfitz</a:t>
            </a:r>
            <a:r>
              <a:rPr lang="en-GB" sz="2000" dirty="0"/>
              <a:t>, </a:t>
            </a:r>
            <a:r>
              <a:rPr lang="en-GB" sz="2000" dirty="0" err="1"/>
              <a:t>Kranzer</a:t>
            </a:r>
            <a:r>
              <a:rPr lang="en-GB" sz="2000" dirty="0"/>
              <a:t>, Isaacson, Temple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62BA2-5922-4AA6-41FE-1974D7621BEA}"/>
              </a:ext>
            </a:extLst>
          </p:cNvPr>
          <p:cNvSpPr txBox="1"/>
          <p:nvPr/>
        </p:nvSpPr>
        <p:spPr>
          <a:xfrm>
            <a:off x="6510502" y="10870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*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E0540-E27C-C488-C0F3-A58BA183884A}"/>
              </a:ext>
            </a:extLst>
          </p:cNvPr>
          <p:cNvSpPr txBox="1"/>
          <p:nvPr/>
        </p:nvSpPr>
        <p:spPr>
          <a:xfrm>
            <a:off x="6986385" y="63726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88B6453-F50B-DA80-9309-015FB62DD0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3500" y="3723203"/>
            <a:ext cx="2798571" cy="2096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B6EC9-6A8D-FD2B-CFF3-9F90AFE0AB7E}"/>
              </a:ext>
            </a:extLst>
          </p:cNvPr>
          <p:cNvSpPr txBox="1"/>
          <p:nvPr/>
        </p:nvSpPr>
        <p:spPr>
          <a:xfrm>
            <a:off x="10029860" y="1007202"/>
            <a:ext cx="1480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dirty="0"/>
              <a:t>Case 1: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420E7-15FE-D920-F5F3-CBE577A128BE}"/>
              </a:ext>
            </a:extLst>
          </p:cNvPr>
          <p:cNvSpPr txBox="1"/>
          <p:nvPr/>
        </p:nvSpPr>
        <p:spPr>
          <a:xfrm>
            <a:off x="10031943" y="3441667"/>
            <a:ext cx="1480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dirty="0"/>
              <a:t>Case 2: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749C5F-8EB3-426F-E01E-33A4F80E40D9}"/>
                  </a:ext>
                </a:extLst>
              </p:cNvPr>
              <p:cNvSpPr txBox="1"/>
              <p:nvPr/>
            </p:nvSpPr>
            <p:spPr>
              <a:xfrm>
                <a:off x="1266327" y="6341841"/>
                <a:ext cx="62448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0" dirty="0"/>
                  <a:t>NB: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– self-similar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749C5F-8EB3-426F-E01E-33A4F80E4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27" y="6341841"/>
                <a:ext cx="6244814" cy="400110"/>
              </a:xfrm>
              <a:prstGeom prst="rect">
                <a:avLst/>
              </a:prstGeom>
              <a:blipFill>
                <a:blip r:embed="rId12"/>
                <a:stretch>
                  <a:fillRect l="-1074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9A8A8CE-9D1F-66AB-E438-BB611B74034D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82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4" grpId="0"/>
      <p:bldP spid="13" grpId="0"/>
      <p:bldP spid="5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idea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CD8EA7B-B836-29EB-D943-8AF29AF8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65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F7798-C8D5-931A-B3EE-BE5B48394DB5}"/>
              </a:ext>
            </a:extLst>
          </p:cNvPr>
          <p:cNvSpPr txBox="1"/>
          <p:nvPr/>
        </p:nvSpPr>
        <p:spPr>
          <a:xfrm>
            <a:off x="492188" y="1066014"/>
            <a:ext cx="6228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000" b="0" i="0" dirty="0">
                <a:effectLst/>
                <a:latin typeface="Source Sans Pro" panose="020B0503030403020204" pitchFamily="34" charset="0"/>
              </a:rPr>
              <a:t>Polymer model (1980’ E. Isaacson)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363EDB-47DB-3D91-66B6-6FD8BD466141}"/>
                  </a:ext>
                </a:extLst>
              </p:cNvPr>
              <p:cNvSpPr txBox="1"/>
              <p:nvPr/>
            </p:nvSpPr>
            <p:spPr>
              <a:xfrm>
                <a:off x="5445709" y="1106342"/>
                <a:ext cx="3089564" cy="8362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363EDB-47DB-3D91-66B6-6FD8BD466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709" y="1106342"/>
                <a:ext cx="3089564" cy="836255"/>
              </a:xfrm>
              <a:prstGeom prst="rect">
                <a:avLst/>
              </a:prstGeom>
              <a:blipFill>
                <a:blip r:embed="rId2"/>
                <a:stretch>
                  <a:fillRect r="-9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28302A-8678-6E2D-84E7-726196437859}"/>
                  </a:ext>
                </a:extLst>
              </p:cNvPr>
              <p:cNvSpPr txBox="1"/>
              <p:nvPr/>
            </p:nvSpPr>
            <p:spPr>
              <a:xfrm>
                <a:off x="492188" y="2011196"/>
                <a:ext cx="83727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Contact discontinuities (linearly degenerate)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/>
                  <a:t> non-uniqueness of solutions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28302A-8678-6E2D-84E7-72619643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8" y="2011196"/>
                <a:ext cx="8372741" cy="400110"/>
              </a:xfrm>
              <a:prstGeom prst="rect">
                <a:avLst/>
              </a:prstGeom>
              <a:blipFill>
                <a:blip r:embed="rId3"/>
                <a:stretch>
                  <a:fillRect l="-655"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98A6204-C5BE-9B72-38E7-429D13E1C086}"/>
              </a:ext>
            </a:extLst>
          </p:cNvPr>
          <p:cNvSpPr txBox="1"/>
          <p:nvPr/>
        </p:nvSpPr>
        <p:spPr>
          <a:xfrm>
            <a:off x="498086" y="3790539"/>
            <a:ext cx="11276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Main idea:     add small physical effect – adsorption of polymer on the rock (1987</a:t>
            </a:r>
            <a:r>
              <a:rPr lang="sv-SE" sz="2000" dirty="0">
                <a:latin typeface="Source Sans Pro" panose="020B0503030403020204" pitchFamily="34" charset="0"/>
              </a:rPr>
              <a:t> ’</a:t>
            </a:r>
            <a:r>
              <a:rPr lang="en-GB" sz="2000" dirty="0"/>
              <a:t> T. Johansen, R. </a:t>
            </a:r>
            <a:r>
              <a:rPr lang="en-GB" sz="2000" dirty="0" err="1"/>
              <a:t>Winther</a:t>
            </a:r>
            <a:r>
              <a:rPr lang="en-GB" sz="2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58A4B4-156E-6402-6E4C-0D0E78FA6151}"/>
              </a:ext>
            </a:extLst>
          </p:cNvPr>
          <p:cNvSpPr txBox="1"/>
          <p:nvPr/>
        </p:nvSpPr>
        <p:spPr>
          <a:xfrm>
            <a:off x="2586201" y="3211894"/>
            <a:ext cx="6142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Aim:      select unique physically admissible weak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C4751D-8ECA-C5B7-E1BE-BC670F035DE1}"/>
                  </a:ext>
                </a:extLst>
              </p:cNvPr>
              <p:cNvSpPr txBox="1"/>
              <p:nvPr/>
            </p:nvSpPr>
            <p:spPr>
              <a:xfrm>
                <a:off x="4232364" y="4325053"/>
                <a:ext cx="4302909" cy="8362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+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C4751D-8ECA-C5B7-E1BE-BC670F035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364" y="4325053"/>
                <a:ext cx="4302909" cy="836255"/>
              </a:xfrm>
              <a:prstGeom prst="rect">
                <a:avLst/>
              </a:prstGeom>
              <a:blipFill>
                <a:blip r:embed="rId4"/>
                <a:stretch>
                  <a:fillRect r="-56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46F902-F780-DEBB-15AF-232ACB3D97B9}"/>
                  </a:ext>
                </a:extLst>
              </p:cNvPr>
              <p:cNvSpPr txBox="1"/>
              <p:nvPr/>
            </p:nvSpPr>
            <p:spPr>
              <a:xfrm>
                <a:off x="695209" y="5235588"/>
                <a:ext cx="1064765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Here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000" dirty="0">
                    <a:solidFill>
                      <a:srgbClr val="FF0000"/>
                    </a:solidFill>
                  </a:rPr>
                  <a:t> - small</a:t>
                </a:r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– strictly concave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Contact discontinuities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r>
                  <a:rPr lang="en-GB" sz="2000" dirty="0"/>
                  <a:t> rarefaction and shock waves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r>
                  <a:rPr lang="en-GB" sz="2000" dirty="0"/>
                  <a:t> vanishing viscosity criteria is applicable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46F902-F780-DEBB-15AF-232ACB3D9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09" y="5235588"/>
                <a:ext cx="10647658" cy="1015663"/>
              </a:xfrm>
              <a:prstGeom prst="rect">
                <a:avLst/>
              </a:prstGeom>
              <a:blipFill>
                <a:blip r:embed="rId5"/>
                <a:stretch>
                  <a:fillRect l="-572" t="-3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91A361-5290-4D8F-A7ED-2927769137BC}"/>
                  </a:ext>
                </a:extLst>
              </p:cNvPr>
              <p:cNvSpPr txBox="1"/>
              <p:nvPr/>
            </p:nvSpPr>
            <p:spPr>
              <a:xfrm>
                <a:off x="180306" y="5965817"/>
                <a:ext cx="11594393" cy="719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0" i="1" dirty="0">
                    <a:solidFill>
                      <a:srgbClr val="FF0000"/>
                    </a:solidFill>
                    <a:effectLst/>
                    <a:latin typeface="Source Sans Pro" panose="020B0503030403020204" pitchFamily="34" charset="0"/>
                  </a:rPr>
                  <a:t>Vanishing adsorption criterion</a:t>
                </a:r>
                <a:r>
                  <a:rPr lang="en-GB" sz="2000" b="0" i="0" dirty="0">
                    <a:effectLst/>
                    <a:latin typeface="Source Sans Pro" panose="020B0503030403020204" pitchFamily="34" charset="0"/>
                  </a:rPr>
                  <a:t>:    the admissible contacts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b="0" i="0" dirty="0">
                    <a:effectLst/>
                    <a:latin typeface="Source Sans Pro" panose="020B0503030403020204" pitchFamily="34" charset="0"/>
                  </a:rPr>
                  <a:t> are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  <m:sup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000" b="0" i="0" dirty="0">
                    <a:effectLst/>
                    <a:latin typeface="Source Sans Pro" panose="020B0503030403020204" pitchFamily="34" charset="0"/>
                  </a:rPr>
                  <a:t> limits of a family of admissible         </a:t>
                </a:r>
              </a:p>
              <a:p>
                <a:pPr algn="ctr"/>
                <a:r>
                  <a:rPr lang="en-GB" sz="2000" dirty="0">
                    <a:latin typeface="Source Sans Pro" panose="020B0503030403020204" pitchFamily="34" charset="0"/>
                  </a:rPr>
                  <a:t>                  </a:t>
                </a:r>
                <a:r>
                  <a:rPr lang="en-GB" sz="2000" b="0" i="0" dirty="0">
                    <a:effectLst/>
                    <a:latin typeface="Source Sans Pro" panose="020B0503030403020204" pitchFamily="34" charset="0"/>
                  </a:rPr>
                  <a:t>solutions for a Riemann problem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000" b="0" i="1" smtClean="0">
                            <a:effectLst/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GB" sz="2000" b="0" i="0" dirty="0">
                    <a:effectLst/>
                    <a:latin typeface="Source Sans Pro" panose="020B0503030403020204" pitchFamily="34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effectLst/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000" b="0" i="1" dirty="0" smtClean="0">
                        <a:effectLst/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GB" sz="2000" b="0" i="0" dirty="0">
                    <a:effectLst/>
                    <a:latin typeface="Source Sans Pro" panose="020B0503030403020204" pitchFamily="34" charset="0"/>
                  </a:rPr>
                  <a:t>.</a:t>
                </a:r>
                <a:endParaRPr lang="en-GB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91A361-5290-4D8F-A7ED-292776913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6" y="5965817"/>
                <a:ext cx="11594393" cy="719428"/>
              </a:xfrm>
              <a:prstGeom prst="rect">
                <a:avLst/>
              </a:prstGeom>
              <a:blipFill>
                <a:blip r:embed="rId6"/>
                <a:stretch>
                  <a:fillRect t="-3390" b="-14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472CF8-F817-DF24-21DA-3E9BAF3F4B9D}"/>
              </a:ext>
            </a:extLst>
          </p:cNvPr>
          <p:cNvCxnSpPr/>
          <p:nvPr/>
        </p:nvCxnSpPr>
        <p:spPr>
          <a:xfrm>
            <a:off x="0" y="3703518"/>
            <a:ext cx="1226557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793EE-D564-DFCD-7477-74500AE27744}"/>
                  </a:ext>
                </a:extLst>
              </p:cNvPr>
              <p:cNvSpPr txBox="1"/>
              <p:nvPr/>
            </p:nvSpPr>
            <p:spPr>
              <a:xfrm>
                <a:off x="9890235" y="1281559"/>
                <a:ext cx="7564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793EE-D564-DFCD-7477-74500AE27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35" y="1281559"/>
                <a:ext cx="756489" cy="461665"/>
              </a:xfrm>
              <a:prstGeom prst="rect">
                <a:avLst/>
              </a:prstGeom>
              <a:blipFill>
                <a:blip r:embed="rId7"/>
                <a:stretch>
                  <a:fillRect l="-12000" t="-10526" r="-11200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3D4CF-AED7-42FB-DB12-2C4DA6A4B148}"/>
                  </a:ext>
                </a:extLst>
              </p:cNvPr>
              <p:cNvSpPr txBox="1"/>
              <p:nvPr/>
            </p:nvSpPr>
            <p:spPr>
              <a:xfrm>
                <a:off x="9890234" y="4602340"/>
                <a:ext cx="782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3D4CF-AED7-42FB-DB12-2C4DA6A4B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34" y="4602340"/>
                <a:ext cx="782522" cy="461665"/>
              </a:xfrm>
              <a:prstGeom prst="rect">
                <a:avLst/>
              </a:prstGeom>
              <a:blipFill>
                <a:blip r:embed="rId8"/>
                <a:stretch>
                  <a:fillRect l="-11628" t="-10526" r="-10853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BCCA466-FA43-9054-3E9B-DAD3FFCAD801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4</a:t>
            </a:r>
            <a:endParaRPr lang="en-GB" dirty="0"/>
          </a:p>
        </p:txBody>
      </p:sp>
      <p:pic>
        <p:nvPicPr>
          <p:cNvPr id="10" name="Picture 9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D4615A00-3D37-EC5C-7620-E55B77BF2C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316" y="1888923"/>
            <a:ext cx="2465384" cy="1806190"/>
          </a:xfrm>
          <a:prstGeom prst="rect">
            <a:avLst/>
          </a:prstGeom>
        </p:spPr>
      </p:pic>
      <p:pic>
        <p:nvPicPr>
          <p:cNvPr id="14" name="Picture 13" descr="A diagram of a graph&#10;&#10;Description automatically generated">
            <a:extLst>
              <a:ext uri="{FF2B5EF4-FFF2-40B4-BE49-F238E27FC236}">
                <a16:creationId xmlns:a16="http://schemas.microsoft.com/office/drawing/2014/main" id="{104F8D61-D929-A7C7-71CA-9F035E5D5D3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18" y="1890059"/>
            <a:ext cx="2465384" cy="18061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3D64EF-F23B-33A4-9963-A9B2F43E0831}"/>
              </a:ext>
            </a:extLst>
          </p:cNvPr>
          <p:cNvSpPr txBox="1"/>
          <p:nvPr/>
        </p:nvSpPr>
        <p:spPr>
          <a:xfrm>
            <a:off x="459979" y="2787481"/>
            <a:ext cx="9430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Existing admissibility criteria need to be justified from “physical” perspective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FA2670-5184-14D9-4AC9-5FA255A045C4}"/>
              </a:ext>
            </a:extLst>
          </p:cNvPr>
          <p:cNvSpPr txBox="1"/>
          <p:nvPr/>
        </p:nvSpPr>
        <p:spPr>
          <a:xfrm>
            <a:off x="485590" y="2391908"/>
            <a:ext cx="6265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Vanishing viscosity criterion helps? Directly no…</a:t>
            </a:r>
          </a:p>
        </p:txBody>
      </p:sp>
    </p:spTree>
    <p:extLst>
      <p:ext uri="{BB962C8B-B14F-4D97-AF65-F5344CB8AC3E}">
        <p14:creationId xmlns:p14="http://schemas.microsoft.com/office/powerpoint/2010/main" val="376550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2" grpId="0" animBg="1"/>
      <p:bldP spid="23" grpId="0"/>
      <p:bldP spid="25" grpId="0"/>
      <p:bldP spid="7" grpId="0"/>
      <p:bldP spid="1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 fontScale="90000"/>
              </a:bodyPr>
              <a:lstStyle/>
              <a:p>
                <a:r>
                  <a:rPr lang="en-GB" sz="4400" dirty="0"/>
                  <a:t>Algorithm to find a solution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400" dirty="0"/>
                  <a:t>  for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GB" sz="4400" dirty="0"/>
                  <a:t> systems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2"/>
                <a:stretch>
                  <a:fillRect l="-1697" t="-621" b="-869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ACD8EA7B-B836-29EB-D943-8AF29AF8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65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A2E200-F012-295A-D967-7EFCBBEF9F55}"/>
                  </a:ext>
                </a:extLst>
              </p:cNvPr>
              <p:cNvSpPr txBox="1"/>
              <p:nvPr/>
            </p:nvSpPr>
            <p:spPr>
              <a:xfrm>
                <a:off x="5750265" y="1068222"/>
                <a:ext cx="49893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0" dirty="0"/>
                  <a:t>Eigenvalues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𝐷𝐹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0" dirty="0"/>
                  <a:t>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A2E200-F012-295A-D967-7EFCBBEF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65" y="1068222"/>
                <a:ext cx="4989379" cy="461665"/>
              </a:xfrm>
              <a:prstGeom prst="rect">
                <a:avLst/>
              </a:prstGeom>
              <a:blipFill>
                <a:blip r:embed="rId3"/>
                <a:stretch>
                  <a:fillRect l="-1221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square with a black dot and a black dot&#10;&#10;Description automatically generated with medium confidence">
            <a:extLst>
              <a:ext uri="{FF2B5EF4-FFF2-40B4-BE49-F238E27FC236}">
                <a16:creationId xmlns:a16="http://schemas.microsoft.com/office/drawing/2014/main" id="{939391CE-3EBF-A85D-B776-C53F02A0C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35" y="3695778"/>
            <a:ext cx="3572681" cy="2880912"/>
          </a:xfrm>
          <a:prstGeom prst="rect">
            <a:avLst/>
          </a:prstGeom>
        </p:spPr>
      </p:pic>
      <p:pic>
        <p:nvPicPr>
          <p:cNvPr id="23" name="Picture 22" descr="A drawing of a graph and a diagram&#10;&#10;Description automatically generated">
            <a:extLst>
              <a:ext uri="{FF2B5EF4-FFF2-40B4-BE49-F238E27FC236}">
                <a16:creationId xmlns:a16="http://schemas.microsoft.com/office/drawing/2014/main" id="{B2775A54-174B-FE88-FFD3-CD8D36C178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348" y="3337866"/>
            <a:ext cx="6253653" cy="3439510"/>
          </a:xfrm>
          <a:prstGeom prst="rect">
            <a:avLst/>
          </a:prstGeom>
        </p:spPr>
      </p:pic>
      <p:pic>
        <p:nvPicPr>
          <p:cNvPr id="28" name="Picture 27" descr="A drawing of a person with a smile&#10;&#10;Description automatically generated with medium confidence">
            <a:extLst>
              <a:ext uri="{FF2B5EF4-FFF2-40B4-BE49-F238E27FC236}">
                <a16:creationId xmlns:a16="http://schemas.microsoft.com/office/drawing/2014/main" id="{5B4EDF31-0DB7-C0E4-B9D3-3FB57F2E603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67" y="3473320"/>
            <a:ext cx="6215147" cy="3059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426E79-B70E-80B3-7DD5-674451757FD8}"/>
                  </a:ext>
                </a:extLst>
              </p:cNvPr>
              <p:cNvSpPr txBox="1"/>
              <p:nvPr/>
            </p:nvSpPr>
            <p:spPr>
              <a:xfrm>
                <a:off x="4618298" y="1621972"/>
                <a:ext cx="79055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0" dirty="0"/>
                  <a:t>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GB" sz="1800" b="0" dirty="0"/>
                  <a:t> </a:t>
                </a:r>
                <a:r>
                  <a:rPr lang="en-GB" sz="2000" b="0" dirty="0"/>
                  <a:t>and construct a “slow wave </a:t>
                </a:r>
                <a:r>
                  <a:rPr lang="en-GB" sz="2000" dirty="0"/>
                  <a:t>curve”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426E79-B70E-80B3-7DD5-674451757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98" y="1621972"/>
                <a:ext cx="7905509" cy="461665"/>
              </a:xfrm>
              <a:prstGeom prst="rect">
                <a:avLst/>
              </a:prstGeom>
              <a:blipFill>
                <a:blip r:embed="rId7"/>
                <a:stretch>
                  <a:fillRect l="-849"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0B43EF-B70E-62EA-C3F6-91E4553D1EAF}"/>
                  </a:ext>
                </a:extLst>
              </p:cNvPr>
              <p:cNvSpPr txBox="1"/>
              <p:nvPr/>
            </p:nvSpPr>
            <p:spPr>
              <a:xfrm>
                <a:off x="4618298" y="2085297"/>
                <a:ext cx="8637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0" dirty="0"/>
                  <a:t>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GB" sz="1800" b="0" dirty="0"/>
                  <a:t> </a:t>
                </a:r>
                <a:r>
                  <a:rPr lang="en-GB" sz="2000" dirty="0"/>
                  <a:t>and construct a “fast wave curve”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0B43EF-B70E-62EA-C3F6-91E4553D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98" y="2085297"/>
                <a:ext cx="8637067" cy="461665"/>
              </a:xfrm>
              <a:prstGeom prst="rect">
                <a:avLst/>
              </a:prstGeom>
              <a:blipFill>
                <a:blip r:embed="rId8"/>
                <a:stretch>
                  <a:fillRect l="-777"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70E5A15-2382-40DB-6AB1-A1C8B9485F08}"/>
              </a:ext>
            </a:extLst>
          </p:cNvPr>
          <p:cNvSpPr txBox="1"/>
          <p:nvPr/>
        </p:nvSpPr>
        <p:spPr>
          <a:xfrm>
            <a:off x="4618298" y="2577715"/>
            <a:ext cx="6062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dirty="0"/>
              <a:t>Intersection of these two wave curves gives a solution</a:t>
            </a:r>
            <a:endParaRPr lang="en-GB" sz="1800" b="0" dirty="0"/>
          </a:p>
        </p:txBody>
      </p:sp>
      <p:pic>
        <p:nvPicPr>
          <p:cNvPr id="38" name="Picture 37" descr="A diagram of a path&#10;&#10;Description automatically generated">
            <a:extLst>
              <a:ext uri="{FF2B5EF4-FFF2-40B4-BE49-F238E27FC236}">
                <a16:creationId xmlns:a16="http://schemas.microsoft.com/office/drawing/2014/main" id="{47D8AB99-DCE8-D916-A2C3-9D9C54476F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9"/>
          <a:stretch/>
        </p:blipFill>
        <p:spPr>
          <a:xfrm>
            <a:off x="4430070" y="3624748"/>
            <a:ext cx="2768225" cy="3005272"/>
          </a:xfrm>
          <a:prstGeom prst="rect">
            <a:avLst/>
          </a:prstGeom>
        </p:spPr>
      </p:pic>
      <p:pic>
        <p:nvPicPr>
          <p:cNvPr id="30" name="Picture 29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2EC5883-1645-4D73-1DB1-E7496FFE4C6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49" y="3368619"/>
            <a:ext cx="6215147" cy="3233818"/>
          </a:xfrm>
          <a:prstGeom prst="rect">
            <a:avLst/>
          </a:prstGeom>
        </p:spPr>
      </p:pic>
      <p:pic>
        <p:nvPicPr>
          <p:cNvPr id="36" name="Picture 35" descr="A diagram of a curve and a diagram of a curve&#10;&#10;Description automatically generated">
            <a:extLst>
              <a:ext uri="{FF2B5EF4-FFF2-40B4-BE49-F238E27FC236}">
                <a16:creationId xmlns:a16="http://schemas.microsoft.com/office/drawing/2014/main" id="{B35141CE-907D-F0AC-3CB5-A3DF70DE9D6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990" y="3429000"/>
            <a:ext cx="6253654" cy="31561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BAE3D6D-FCE2-F260-0EC6-ECC4523078D3}"/>
              </a:ext>
            </a:extLst>
          </p:cNvPr>
          <p:cNvSpPr txBox="1"/>
          <p:nvPr/>
        </p:nvSpPr>
        <p:spPr>
          <a:xfrm>
            <a:off x="11650481" y="6345857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5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02ED41-2368-292C-8B3B-E33B9398775D}"/>
                  </a:ext>
                </a:extLst>
              </p:cNvPr>
              <p:cNvSpPr txBox="1"/>
              <p:nvPr/>
            </p:nvSpPr>
            <p:spPr>
              <a:xfrm>
                <a:off x="470417" y="1170753"/>
                <a:ext cx="2359107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02ED41-2368-292C-8B3B-E33B9398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17" y="1170753"/>
                <a:ext cx="235910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5C7202-0CCB-D250-5AE6-409DC5F2312C}"/>
                  </a:ext>
                </a:extLst>
              </p:cNvPr>
              <p:cNvSpPr txBox="1"/>
              <p:nvPr/>
            </p:nvSpPr>
            <p:spPr>
              <a:xfrm>
                <a:off x="379703" y="1770045"/>
                <a:ext cx="3721083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5C7202-0CCB-D250-5AE6-409DC5F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" y="1770045"/>
                <a:ext cx="3721083" cy="9161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13E7D-C7CF-218A-9C90-CE4E06067D2D}"/>
                  </a:ext>
                </a:extLst>
              </p:cNvPr>
              <p:cNvSpPr txBox="1"/>
              <p:nvPr/>
            </p:nvSpPr>
            <p:spPr>
              <a:xfrm>
                <a:off x="706439" y="3473320"/>
                <a:ext cx="22556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13E7D-C7CF-218A-9C90-CE4E06067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9" y="3473320"/>
                <a:ext cx="2255682" cy="461665"/>
              </a:xfrm>
              <a:prstGeom prst="rect">
                <a:avLst/>
              </a:prstGeom>
              <a:blipFill>
                <a:blip r:embed="rId1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a function&#10;&#10;Description automatically generated">
            <a:extLst>
              <a:ext uri="{FF2B5EF4-FFF2-40B4-BE49-F238E27FC236}">
                <a16:creationId xmlns:a16="http://schemas.microsoft.com/office/drawing/2014/main" id="{F43AE3EE-A1CE-60A0-90D3-A598A71AE3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" y="3969508"/>
            <a:ext cx="3086915" cy="245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4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/>
      <p:bldP spid="33" grpId="0"/>
      <p:bldP spid="3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Characteristic families: s and c-waves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CD8EA7B-B836-29EB-D943-8AF29AF8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65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5708AE-47D9-FD0D-768B-23B373902528}"/>
                  </a:ext>
                </a:extLst>
              </p:cNvPr>
              <p:cNvSpPr txBox="1"/>
              <p:nvPr/>
            </p:nvSpPr>
            <p:spPr>
              <a:xfrm>
                <a:off x="1399591" y="1123829"/>
                <a:ext cx="11972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400" dirty="0"/>
                  <a:t>-waves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5708AE-47D9-FD0D-768B-23B373902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91" y="1123829"/>
                <a:ext cx="1197251" cy="461665"/>
              </a:xfrm>
              <a:prstGeom prst="rect">
                <a:avLst/>
              </a:prstGeom>
              <a:blipFill>
                <a:blip r:embed="rId2"/>
                <a:stretch>
                  <a:fillRect t="-10526" r="-7143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AFF119-F972-5607-14BE-CCBAA5664330}"/>
                  </a:ext>
                </a:extLst>
              </p:cNvPr>
              <p:cNvSpPr txBox="1"/>
              <p:nvPr/>
            </p:nvSpPr>
            <p:spPr>
              <a:xfrm>
                <a:off x="8764554" y="1123828"/>
                <a:ext cx="11972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-waves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AFF119-F972-5607-14BE-CCBAA5664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554" y="1123828"/>
                <a:ext cx="1197251" cy="461665"/>
              </a:xfrm>
              <a:prstGeom prst="rect">
                <a:avLst/>
              </a:prstGeom>
              <a:blipFill>
                <a:blip r:embed="rId3"/>
                <a:stretch>
                  <a:fillRect t="-10526" r="-7653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A6D453-D2B5-3E92-7A09-5C6EB7814B44}"/>
                  </a:ext>
                </a:extLst>
              </p:cNvPr>
              <p:cNvSpPr txBox="1"/>
              <p:nvPr/>
            </p:nvSpPr>
            <p:spPr>
              <a:xfrm>
                <a:off x="317241" y="1747076"/>
                <a:ext cx="542687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Solve the Buckley-Leverett equation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Riemann invariant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“line” family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A6D453-D2B5-3E92-7A09-5C6EB7814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1" y="1747076"/>
                <a:ext cx="5426870" cy="1323439"/>
              </a:xfrm>
              <a:prstGeom prst="rect">
                <a:avLst/>
              </a:prstGeom>
              <a:blipFill>
                <a:blip r:embed="rId4"/>
                <a:stretch>
                  <a:fillRect l="-1011" t="-1843" b="-7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9A94E-25AC-4F61-D21B-46476720D045}"/>
                  </a:ext>
                </a:extLst>
              </p:cNvPr>
              <p:cNvSpPr txBox="1"/>
              <p:nvPr/>
            </p:nvSpPr>
            <p:spPr>
              <a:xfrm>
                <a:off x="6447891" y="1747076"/>
                <a:ext cx="384797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Are contact discontinuities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Riemann invariant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“contact” family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9A94E-25AC-4F61-D21B-46476720D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91" y="1747076"/>
                <a:ext cx="3847976" cy="1323439"/>
              </a:xfrm>
              <a:prstGeom prst="rect">
                <a:avLst/>
              </a:prstGeom>
              <a:blipFill>
                <a:blip r:embed="rId5"/>
                <a:stretch>
                  <a:fillRect l="-1426" t="-1843" b="-7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616618EF-B1BB-10C8-52E0-CFDB57B11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03" y="2967136"/>
            <a:ext cx="4258230" cy="3116424"/>
          </a:xfrm>
          <a:prstGeom prst="rect">
            <a:avLst/>
          </a:prstGeom>
        </p:spPr>
      </p:pic>
      <p:pic>
        <p:nvPicPr>
          <p:cNvPr id="18" name="Picture 17" descr="A screen shot of a graph&#10;&#10;Description automatically generated">
            <a:extLst>
              <a:ext uri="{FF2B5EF4-FFF2-40B4-BE49-F238E27FC236}">
                <a16:creationId xmlns:a16="http://schemas.microsoft.com/office/drawing/2014/main" id="{043F9547-A2E8-DE79-D06D-2FC9F97F1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25" y="3063506"/>
            <a:ext cx="4154819" cy="3020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96DF06-FCFB-ACCE-1F2A-B0050CD5DE81}"/>
                  </a:ext>
                </a:extLst>
              </p:cNvPr>
              <p:cNvSpPr txBox="1"/>
              <p:nvPr/>
            </p:nvSpPr>
            <p:spPr>
              <a:xfrm>
                <a:off x="774093" y="6083560"/>
                <a:ext cx="95217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For both families, the rarefaction and shock curves coincide! But in a different way (Temple’1983)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Any solution for a Riemann problem is a combination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waves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96DF06-FCFB-ACCE-1F2A-B0050CD5D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93" y="6083560"/>
                <a:ext cx="9521774" cy="646331"/>
              </a:xfrm>
              <a:prstGeom prst="rect">
                <a:avLst/>
              </a:prstGeom>
              <a:blipFill>
                <a:blip r:embed="rId8"/>
                <a:stretch>
                  <a:fillRect l="-448" t="-5660" r="-32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30D082-7A3F-E74D-1E86-72156C8EC2D7}"/>
              </a:ext>
            </a:extLst>
          </p:cNvPr>
          <p:cNvSpPr txBox="1"/>
          <p:nvPr/>
        </p:nvSpPr>
        <p:spPr>
          <a:xfrm>
            <a:off x="11650481" y="6396335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037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Non-strictly hyperbolic system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CD8EA7B-B836-29EB-D943-8AF29AF8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65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B623F5E-47F4-D459-E464-171B413F2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3" y="1123829"/>
            <a:ext cx="4180319" cy="3253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B8478C-1EF6-2845-A734-31C475193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36" y="1123829"/>
            <a:ext cx="4481781" cy="3253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4E1106-064B-1328-B8DC-5EBE41640C9E}"/>
                  </a:ext>
                </a:extLst>
              </p:cNvPr>
              <p:cNvSpPr txBox="1"/>
              <p:nvPr/>
            </p:nvSpPr>
            <p:spPr>
              <a:xfrm>
                <a:off x="522310" y="4721290"/>
                <a:ext cx="100956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The coordinate system of wave curves is singular and the wave speeds coincide on a co-dimension one curve (coincidence locus):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2400" dirty="0"/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 waves are tangent on coincidence curve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4E1106-064B-1328-B8DC-5EBE4164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10" y="4721290"/>
                <a:ext cx="10095658" cy="1200329"/>
              </a:xfrm>
              <a:prstGeom prst="rect">
                <a:avLst/>
              </a:prstGeom>
              <a:blipFill>
                <a:blip r:embed="rId4"/>
                <a:stretch>
                  <a:fillRect l="-966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412732-271A-26B5-90FD-B3797CAB90E5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42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 Non-uniqueness of solutions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CD8EA7B-B836-29EB-D943-8AF29AF8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65" cy="323165"/>
          </a:xfrm>
          <a:prstGeom prst="rect">
            <a:avLst/>
          </a:prstGeom>
          <a:solidFill>
            <a:srgbClr val="19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1ED0F-114E-6008-6527-6317DC812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3" y="1217135"/>
            <a:ext cx="4289801" cy="3214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1DFE0-C0EA-5A0A-6787-0B2806D75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73" y="1217136"/>
            <a:ext cx="4282356" cy="3214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9ACD3-984E-71B7-1076-A3BDB810C2E3}"/>
                  </a:ext>
                </a:extLst>
              </p:cNvPr>
              <p:cNvSpPr txBox="1"/>
              <p:nvPr/>
            </p:nvSpPr>
            <p:spPr>
              <a:xfrm>
                <a:off x="490369" y="5121535"/>
                <a:ext cx="97954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Criterion 1 (Isaacson):                          either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∈{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000" dirty="0"/>
                  <a:t>    or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∈{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9ACD3-984E-71B7-1076-A3BDB810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69" y="5121535"/>
                <a:ext cx="9795438" cy="400110"/>
              </a:xfrm>
              <a:prstGeom prst="rect">
                <a:avLst/>
              </a:prstGeom>
              <a:blipFill>
                <a:blip r:embed="rId4"/>
                <a:stretch>
                  <a:fillRect l="-622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FEC196-725C-8A4A-9EAD-8A96D5F26547}"/>
                  </a:ext>
                </a:extLst>
              </p:cNvPr>
              <p:cNvSpPr txBox="1"/>
              <p:nvPr/>
            </p:nvSpPr>
            <p:spPr>
              <a:xfrm>
                <a:off x="490369" y="5640864"/>
                <a:ext cx="1000657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/>
                  <a:t>Criterion 2 (de Souza-</a:t>
                </a:r>
                <a:r>
                  <a:rPr lang="en-GB" sz="2000" dirty="0" err="1"/>
                  <a:t>Marchesin</a:t>
                </a:r>
                <a:r>
                  <a:rPr lang="en-GB" sz="2000" dirty="0"/>
                  <a:t>):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 is continuous and monotone along the sequence of  				  contact curves, connecting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FEC196-725C-8A4A-9EAD-8A96D5F26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69" y="5640864"/>
                <a:ext cx="10006570" cy="707886"/>
              </a:xfrm>
              <a:prstGeom prst="rect">
                <a:avLst/>
              </a:prstGeom>
              <a:blipFill>
                <a:blip r:embed="rId5"/>
                <a:stretch>
                  <a:fillRect l="-609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23B0D9-712A-E20E-B2F8-5AA01584B984}"/>
                  </a:ext>
                </a:extLst>
              </p:cNvPr>
              <p:cNvSpPr txBox="1"/>
              <p:nvPr/>
            </p:nvSpPr>
            <p:spPr>
              <a:xfrm>
                <a:off x="412879" y="4500449"/>
                <a:ext cx="852584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/>
                  <a:t> A contact discontinuity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2000" dirty="0"/>
                  <a:t> is admissible if and only if: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23B0D9-712A-E20E-B2F8-5AA01584B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79" y="4500449"/>
                <a:ext cx="8525847" cy="400110"/>
              </a:xfrm>
              <a:prstGeom prst="rect">
                <a:avLst/>
              </a:prstGeom>
              <a:blipFill>
                <a:blip r:embed="rId6"/>
                <a:stretch>
                  <a:fillRect l="-143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B880799-5614-FAD0-BA5E-D654B60200F9}"/>
              </a:ext>
            </a:extLst>
          </p:cNvPr>
          <p:cNvSpPr txBox="1"/>
          <p:nvPr/>
        </p:nvSpPr>
        <p:spPr>
          <a:xfrm>
            <a:off x="3176445" y="6380676"/>
            <a:ext cx="7407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1" dirty="0">
                <a:effectLst/>
                <a:latin typeface="Source Sans Pro" panose="020B0503030403020204" pitchFamily="34" charset="0"/>
              </a:rPr>
              <a:t>What is the (physical) motivation of these criteria?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12688-7FDC-603D-904B-7DDE303A417C}"/>
              </a:ext>
            </a:extLst>
          </p:cNvPr>
          <p:cNvSpPr txBox="1"/>
          <p:nvPr/>
        </p:nvSpPr>
        <p:spPr>
          <a:xfrm>
            <a:off x="11674739" y="6396335"/>
            <a:ext cx="632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19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5181</TotalTime>
  <Words>1641</Words>
  <Application>Microsoft Office PowerPoint</Application>
  <PresentationFormat>Widescreen</PresentationFormat>
  <Paragraphs>154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CMTI10</vt:lpstr>
      <vt:lpstr>Source Sans Pro</vt:lpstr>
      <vt:lpstr>Office Theme</vt:lpstr>
      <vt:lpstr>Vanishing adsorption admissibility criterion for contact discontinuities in the polymer model</vt:lpstr>
      <vt:lpstr>Motivation: enhanced oil recovery (EOR)</vt:lpstr>
      <vt:lpstr>Two main directions of investigation</vt:lpstr>
      <vt:lpstr>Glimm-Isaacson model (KKIT)</vt:lpstr>
      <vt:lpstr>Main idea</vt:lpstr>
      <vt:lpstr>Algorithm to find a solution U=(s,c)  for 2×2 systems</vt:lpstr>
      <vt:lpstr>Characteristic families: s and c-waves</vt:lpstr>
      <vt:lpstr>Non-strictly hyperbolic system</vt:lpstr>
      <vt:lpstr> Non-uniqueness of solutions</vt:lpstr>
      <vt:lpstr>Main result</vt:lpstr>
      <vt:lpstr>What happens when f is non-monotone in c?</vt:lpstr>
      <vt:lpstr>…a more careful look…</vt:lpstr>
      <vt:lpstr>Main step in proof of Thm 2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tubes model of miscible displacement: travelling waves and normal hyperbolicity</dc:title>
  <dc:creator>sergey tikhomirov</dc:creator>
  <cp:lastModifiedBy>Yulia Petrova</cp:lastModifiedBy>
  <cp:revision>157</cp:revision>
  <dcterms:created xsi:type="dcterms:W3CDTF">2022-11-10T17:04:47Z</dcterms:created>
  <dcterms:modified xsi:type="dcterms:W3CDTF">2024-01-31T12:27:23Z</dcterms:modified>
</cp:coreProperties>
</file>